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97" r:id="rId7"/>
    <p:sldId id="305" r:id="rId8"/>
    <p:sldId id="261" r:id="rId9"/>
    <p:sldId id="294" r:id="rId10"/>
    <p:sldId id="295" r:id="rId11"/>
    <p:sldId id="298" r:id="rId12"/>
    <p:sldId id="300" r:id="rId13"/>
    <p:sldId id="296" r:id="rId14"/>
    <p:sldId id="301" r:id="rId15"/>
    <p:sldId id="303" r:id="rId16"/>
    <p:sldId id="302" r:id="rId17"/>
    <p:sldId id="291" r:id="rId18"/>
    <p:sldId id="306" r:id="rId19"/>
    <p:sldId id="307" r:id="rId20"/>
    <p:sldId id="309" r:id="rId21"/>
    <p:sldId id="308" r:id="rId22"/>
    <p:sldId id="310" r:id="rId23"/>
    <p:sldId id="293" r:id="rId24"/>
    <p:sldId id="311" r:id="rId25"/>
    <p:sldId id="269" r:id="rId26"/>
    <p:sldId id="312" r:id="rId27"/>
    <p:sldId id="313" r:id="rId28"/>
  </p:sldIdLst>
  <p:sldSz cx="18288000" cy="10287000"/>
  <p:notesSz cx="6858000" cy="9144000"/>
  <p:embeddedFontLst>
    <p:embeddedFont>
      <p:font typeface="Belleza" panose="020B0604020202020204"/>
      <p:regular r:id="rId30"/>
    </p:embeddedFont>
    <p:embeddedFont>
      <p:font typeface="Brittany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Bold"/>
      <p:regular r:id="rId36"/>
      <p:bold r:id="rId37"/>
    </p:embeddedFont>
    <p:embeddedFont>
      <p:font typeface="Montserrat Medium" panose="00000600000000000000" pitchFamily="2" charset="0"/>
      <p:regular r:id="rId38"/>
      <p:italic r:id="rId39"/>
    </p:embeddedFont>
    <p:embeddedFont>
      <p:font typeface="Montserrat Semi-Bold"/>
      <p:regular r:id="rId40"/>
    </p:embeddedFont>
    <p:embeddedFont>
      <p:font typeface="Montserrat Ultra-Bold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A7D66"/>
    <a:srgbClr val="F4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09E2B-B267-4DA4-A927-B5A315450F56}" v="681" dt="2024-11-06T20:20:22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s, Janae" userId="aa36a588-90d8-4028-956c-f30c9cef42cc" providerId="ADAL" clId="{BC309E2B-B267-4DA4-A927-B5A315450F56}"/>
    <pc:docChg chg="custSel modSld">
      <pc:chgData name="Robbins, Janae" userId="aa36a588-90d8-4028-956c-f30c9cef42cc" providerId="ADAL" clId="{BC309E2B-B267-4DA4-A927-B5A315450F56}" dt="2024-11-06T20:20:22.459" v="680" actId="1076"/>
      <pc:docMkLst>
        <pc:docMk/>
      </pc:docMkLst>
      <pc:sldChg chg="modSp mod">
        <pc:chgData name="Robbins, Janae" userId="aa36a588-90d8-4028-956c-f30c9cef42cc" providerId="ADAL" clId="{BC309E2B-B267-4DA4-A927-B5A315450F56}" dt="2024-11-06T18:43:09.802" v="617" actId="1076"/>
        <pc:sldMkLst>
          <pc:docMk/>
          <pc:sldMk cId="0" sldId="260"/>
        </pc:sldMkLst>
        <pc:spChg chg="mod">
          <ac:chgData name="Robbins, Janae" userId="aa36a588-90d8-4028-956c-f30c9cef42cc" providerId="ADAL" clId="{BC309E2B-B267-4DA4-A927-B5A315450F56}" dt="2024-11-06T18:36:12.286" v="604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1:41.633" v="605" actId="403"/>
          <ac:spMkLst>
            <pc:docMk/>
            <pc:sldMk cId="0" sldId="260"/>
            <ac:spMk id="7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1:56.964" v="607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2:04.064" v="608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3:09.802" v="617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2:11.844" v="609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2:16.179" v="610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2:22.437" v="611" actId="1076"/>
          <ac:spMkLst>
            <pc:docMk/>
            <pc:sldMk cId="0" sldId="260"/>
            <ac:spMk id="19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2:47.899" v="613" actId="1076"/>
          <ac:spMkLst>
            <pc:docMk/>
            <pc:sldMk cId="0" sldId="260"/>
            <ac:spMk id="44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2:54.919" v="614" actId="1076"/>
          <ac:spMkLst>
            <pc:docMk/>
            <pc:sldMk cId="0" sldId="260"/>
            <ac:spMk id="55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3:04.456" v="615" actId="1076"/>
          <ac:spMkLst>
            <pc:docMk/>
            <pc:sldMk cId="0" sldId="260"/>
            <ac:spMk id="56" creationId="{00000000-0000-0000-0000-000000000000}"/>
          </ac:spMkLst>
        </pc:spChg>
        <pc:spChg chg="mod">
          <ac:chgData name="Robbins, Janae" userId="aa36a588-90d8-4028-956c-f30c9cef42cc" providerId="ADAL" clId="{BC309E2B-B267-4DA4-A927-B5A315450F56}" dt="2024-11-06T18:43:07.508" v="616" actId="1076"/>
          <ac:spMkLst>
            <pc:docMk/>
            <pc:sldMk cId="0" sldId="260"/>
            <ac:spMk id="57" creationId="{00000000-0000-0000-0000-000000000000}"/>
          </ac:spMkLst>
        </pc:spChg>
      </pc:sldChg>
      <pc:sldChg chg="modSp mod">
        <pc:chgData name="Robbins, Janae" userId="aa36a588-90d8-4028-956c-f30c9cef42cc" providerId="ADAL" clId="{BC309E2B-B267-4DA4-A927-B5A315450F56}" dt="2024-11-06T18:23:02.339" v="323" actId="1076"/>
        <pc:sldMkLst>
          <pc:docMk/>
          <pc:sldMk cId="0" sldId="261"/>
        </pc:sldMkLst>
        <pc:spChg chg="mod">
          <ac:chgData name="Robbins, Janae" userId="aa36a588-90d8-4028-956c-f30c9cef42cc" providerId="ADAL" clId="{BC309E2B-B267-4DA4-A927-B5A315450F56}" dt="2024-11-06T18:23:02.339" v="323" actId="1076"/>
          <ac:spMkLst>
            <pc:docMk/>
            <pc:sldMk cId="0" sldId="261"/>
            <ac:spMk id="43" creationId="{00000000-0000-0000-0000-000000000000}"/>
          </ac:spMkLst>
        </pc:spChg>
      </pc:sldChg>
      <pc:sldChg chg="modSp mod">
        <pc:chgData name="Robbins, Janae" userId="aa36a588-90d8-4028-956c-f30c9cef42cc" providerId="ADAL" clId="{BC309E2B-B267-4DA4-A927-B5A315450F56}" dt="2024-11-06T18:09:02.283" v="10" actId="3626"/>
        <pc:sldMkLst>
          <pc:docMk/>
          <pc:sldMk cId="0" sldId="269"/>
        </pc:sldMkLst>
        <pc:picChg chg="mod">
          <ac:chgData name="Robbins, Janae" userId="aa36a588-90d8-4028-956c-f30c9cef42cc" providerId="ADAL" clId="{BC309E2B-B267-4DA4-A927-B5A315450F56}" dt="2024-11-06T18:09:02.283" v="10" actId="3626"/>
          <ac:picMkLst>
            <pc:docMk/>
            <pc:sldMk cId="0" sldId="269"/>
            <ac:picMk id="12" creationId="{62B300B0-3388-E5C1-82DC-90A062BE1487}"/>
          </ac:picMkLst>
        </pc:picChg>
      </pc:sldChg>
      <pc:sldChg chg="addSp delSp modSp mod">
        <pc:chgData name="Robbins, Janae" userId="aa36a588-90d8-4028-956c-f30c9cef42cc" providerId="ADAL" clId="{BC309E2B-B267-4DA4-A927-B5A315450F56}" dt="2024-11-06T18:16:30.543" v="159" actId="20577"/>
        <pc:sldMkLst>
          <pc:docMk/>
          <pc:sldMk cId="4233815778" sldId="294"/>
        </pc:sldMkLst>
        <pc:spChg chg="mod">
          <ac:chgData name="Robbins, Janae" userId="aa36a588-90d8-4028-956c-f30c9cef42cc" providerId="ADAL" clId="{BC309E2B-B267-4DA4-A927-B5A315450F56}" dt="2024-11-06T18:16:30.543" v="159" actId="20577"/>
          <ac:spMkLst>
            <pc:docMk/>
            <pc:sldMk cId="4233815778" sldId="294"/>
            <ac:spMk id="40" creationId="{A80160BD-F077-EE15-FECB-5CD3B04B8070}"/>
          </ac:spMkLst>
        </pc:spChg>
        <pc:spChg chg="mod">
          <ac:chgData name="Robbins, Janae" userId="aa36a588-90d8-4028-956c-f30c9cef42cc" providerId="ADAL" clId="{BC309E2B-B267-4DA4-A927-B5A315450F56}" dt="2024-11-06T18:16:04.865" v="121" actId="255"/>
          <ac:spMkLst>
            <pc:docMk/>
            <pc:sldMk cId="4233815778" sldId="294"/>
            <ac:spMk id="43" creationId="{6746E9E7-D370-536F-6C7F-A2359F5F31B2}"/>
          </ac:spMkLst>
        </pc:spChg>
        <pc:spChg chg="mod">
          <ac:chgData name="Robbins, Janae" userId="aa36a588-90d8-4028-956c-f30c9cef42cc" providerId="ADAL" clId="{BC309E2B-B267-4DA4-A927-B5A315450F56}" dt="2024-11-06T18:14:39.078" v="73" actId="207"/>
          <ac:spMkLst>
            <pc:docMk/>
            <pc:sldMk cId="4233815778" sldId="294"/>
            <ac:spMk id="48" creationId="{A1DD7A10-32E3-8246-5DB5-5063DB756DC4}"/>
          </ac:spMkLst>
        </pc:spChg>
        <pc:spChg chg="mod">
          <ac:chgData name="Robbins, Janae" userId="aa36a588-90d8-4028-956c-f30c9cef42cc" providerId="ADAL" clId="{BC309E2B-B267-4DA4-A927-B5A315450F56}" dt="2024-11-06T18:08:05.304" v="4" actId="6549"/>
          <ac:spMkLst>
            <pc:docMk/>
            <pc:sldMk cId="4233815778" sldId="294"/>
            <ac:spMk id="49" creationId="{E78E5365-4033-4E9F-B77B-8FBB22226508}"/>
          </ac:spMkLst>
        </pc:spChg>
        <pc:graphicFrameChg chg="modGraphic">
          <ac:chgData name="Robbins, Janae" userId="aa36a588-90d8-4028-956c-f30c9cef42cc" providerId="ADAL" clId="{BC309E2B-B267-4DA4-A927-B5A315450F56}" dt="2024-11-06T18:06:47.501" v="0" actId="27116"/>
          <ac:graphicFrameMkLst>
            <pc:docMk/>
            <pc:sldMk cId="4233815778" sldId="294"/>
            <ac:graphicFrameMk id="44" creationId="{B3B03915-523D-383A-4939-D202E643225F}"/>
          </ac:graphicFrameMkLst>
        </pc:graphicFrameChg>
        <pc:graphicFrameChg chg="add mod modGraphic">
          <ac:chgData name="Robbins, Janae" userId="aa36a588-90d8-4028-956c-f30c9cef42cc" providerId="ADAL" clId="{BC309E2B-B267-4DA4-A927-B5A315450F56}" dt="2024-11-06T18:09:26.562" v="11" actId="27116"/>
          <ac:graphicFrameMkLst>
            <pc:docMk/>
            <pc:sldMk cId="4233815778" sldId="294"/>
            <ac:graphicFrameMk id="45" creationId="{7744CECD-B998-6659-A51D-14156DB8C21F}"/>
          </ac:graphicFrameMkLst>
        </pc:graphicFrameChg>
        <pc:graphicFrameChg chg="del">
          <ac:chgData name="Robbins, Janae" userId="aa36a588-90d8-4028-956c-f30c9cef42cc" providerId="ADAL" clId="{BC309E2B-B267-4DA4-A927-B5A315450F56}" dt="2024-11-06T18:08:00.029" v="1" actId="478"/>
          <ac:graphicFrameMkLst>
            <pc:docMk/>
            <pc:sldMk cId="4233815778" sldId="294"/>
            <ac:graphicFrameMk id="53" creationId="{904608F6-DFA1-7C2E-729C-D139B5B60E42}"/>
          </ac:graphicFrameMkLst>
        </pc:graphicFrameChg>
      </pc:sldChg>
      <pc:sldChg chg="delSp modSp mod">
        <pc:chgData name="Robbins, Janae" userId="aa36a588-90d8-4028-956c-f30c9cef42cc" providerId="ADAL" clId="{BC309E2B-B267-4DA4-A927-B5A315450F56}" dt="2024-11-06T20:20:22.459" v="680" actId="1076"/>
        <pc:sldMkLst>
          <pc:docMk/>
          <pc:sldMk cId="1564659655" sldId="296"/>
        </pc:sldMkLst>
        <pc:spChg chg="del">
          <ac:chgData name="Robbins, Janae" userId="aa36a588-90d8-4028-956c-f30c9cef42cc" providerId="ADAL" clId="{BC309E2B-B267-4DA4-A927-B5A315450F56}" dt="2024-11-06T20:20:09.476" v="679" actId="478"/>
          <ac:spMkLst>
            <pc:docMk/>
            <pc:sldMk cId="1564659655" sldId="296"/>
            <ac:spMk id="48" creationId="{EB2F68F3-C639-7D18-A9FE-F2C5854B5017}"/>
          </ac:spMkLst>
        </pc:spChg>
        <pc:spChg chg="mod">
          <ac:chgData name="Robbins, Janae" userId="aa36a588-90d8-4028-956c-f30c9cef42cc" providerId="ADAL" clId="{BC309E2B-B267-4DA4-A927-B5A315450F56}" dt="2024-11-06T20:20:22.459" v="680" actId="1076"/>
          <ac:spMkLst>
            <pc:docMk/>
            <pc:sldMk cId="1564659655" sldId="296"/>
            <ac:spMk id="70" creationId="{12B1B279-0234-660E-9B1E-34E1A3AEE6EB}"/>
          </ac:spMkLst>
        </pc:spChg>
        <pc:spChg chg="del mod">
          <ac:chgData name="Robbins, Janae" userId="aa36a588-90d8-4028-956c-f30c9cef42cc" providerId="ADAL" clId="{BC309E2B-B267-4DA4-A927-B5A315450F56}" dt="2024-11-06T20:20:05.869" v="678" actId="478"/>
          <ac:spMkLst>
            <pc:docMk/>
            <pc:sldMk cId="1564659655" sldId="296"/>
            <ac:spMk id="71" creationId="{E8CE89E4-37E4-85B8-1AEE-9CBFF14ADAEC}"/>
          </ac:spMkLst>
        </pc:spChg>
      </pc:sldChg>
      <pc:sldChg chg="modSp mod">
        <pc:chgData name="Robbins, Janae" userId="aa36a588-90d8-4028-956c-f30c9cef42cc" providerId="ADAL" clId="{BC309E2B-B267-4DA4-A927-B5A315450F56}" dt="2024-11-06T18:28:23.116" v="461" actId="6549"/>
        <pc:sldMkLst>
          <pc:docMk/>
          <pc:sldMk cId="3980949312" sldId="297"/>
        </pc:sldMkLst>
        <pc:spChg chg="mod">
          <ac:chgData name="Robbins, Janae" userId="aa36a588-90d8-4028-956c-f30c9cef42cc" providerId="ADAL" clId="{BC309E2B-B267-4DA4-A927-B5A315450F56}" dt="2024-11-06T18:28:23.116" v="461" actId="6549"/>
          <ac:spMkLst>
            <pc:docMk/>
            <pc:sldMk cId="3980949312" sldId="297"/>
            <ac:spMk id="72" creationId="{C5DB386E-9243-8930-FF1C-6E5C40EF0C96}"/>
          </ac:spMkLst>
        </pc:spChg>
      </pc:sldChg>
      <pc:sldChg chg="addSp delSp modSp mod">
        <pc:chgData name="Robbins, Janae" userId="aa36a588-90d8-4028-956c-f30c9cef42cc" providerId="ADAL" clId="{BC309E2B-B267-4DA4-A927-B5A315450F56}" dt="2024-11-06T18:31:52.261" v="568" actId="1076"/>
        <pc:sldMkLst>
          <pc:docMk/>
          <pc:sldMk cId="1243925599" sldId="301"/>
        </pc:sldMkLst>
        <pc:spChg chg="mod">
          <ac:chgData name="Robbins, Janae" userId="aa36a588-90d8-4028-956c-f30c9cef42cc" providerId="ADAL" clId="{BC309E2B-B267-4DA4-A927-B5A315450F56}" dt="2024-11-06T18:31:24.455" v="565" actId="14100"/>
          <ac:spMkLst>
            <pc:docMk/>
            <pc:sldMk cId="1243925599" sldId="301"/>
            <ac:spMk id="40" creationId="{B468058D-AB35-B365-5F95-2C38072B0660}"/>
          </ac:spMkLst>
        </pc:spChg>
        <pc:spChg chg="mod">
          <ac:chgData name="Robbins, Janae" userId="aa36a588-90d8-4028-956c-f30c9cef42cc" providerId="ADAL" clId="{BC309E2B-B267-4DA4-A927-B5A315450F56}" dt="2024-11-06T18:20:01.494" v="261" actId="404"/>
          <ac:spMkLst>
            <pc:docMk/>
            <pc:sldMk cId="1243925599" sldId="301"/>
            <ac:spMk id="48" creationId="{7A60AD6A-3652-9E6A-8CF4-E0CE99742C77}"/>
          </ac:spMkLst>
        </pc:spChg>
        <pc:spChg chg="mod">
          <ac:chgData name="Robbins, Janae" userId="aa36a588-90d8-4028-956c-f30c9cef42cc" providerId="ADAL" clId="{BC309E2B-B267-4DA4-A927-B5A315450F56}" dt="2024-11-06T18:19:11.400" v="259" actId="1076"/>
          <ac:spMkLst>
            <pc:docMk/>
            <pc:sldMk cId="1243925599" sldId="301"/>
            <ac:spMk id="80" creationId="{E92A9616-1577-3193-2DFF-AF1565EDE198}"/>
          </ac:spMkLst>
        </pc:spChg>
        <pc:picChg chg="add mod">
          <ac:chgData name="Robbins, Janae" userId="aa36a588-90d8-4028-956c-f30c9cef42cc" providerId="ADAL" clId="{BC309E2B-B267-4DA4-A927-B5A315450F56}" dt="2024-11-06T18:31:52.261" v="568" actId="1076"/>
          <ac:picMkLst>
            <pc:docMk/>
            <pc:sldMk cId="1243925599" sldId="301"/>
            <ac:picMk id="45" creationId="{064CC47A-9523-842D-D7AD-361F4A081D68}"/>
          </ac:picMkLst>
        </pc:picChg>
        <pc:picChg chg="del">
          <ac:chgData name="Robbins, Janae" userId="aa36a588-90d8-4028-956c-f30c9cef42cc" providerId="ADAL" clId="{BC309E2B-B267-4DA4-A927-B5A315450F56}" dt="2024-11-06T18:31:45.397" v="566" actId="478"/>
          <ac:picMkLst>
            <pc:docMk/>
            <pc:sldMk cId="1243925599" sldId="301"/>
            <ac:picMk id="60" creationId="{1222EE48-E73A-E0EB-B30A-D1AD1564D3F1}"/>
          </ac:picMkLst>
        </pc:picChg>
      </pc:sldChg>
      <pc:sldChg chg="modSp mod">
        <pc:chgData name="Robbins, Janae" userId="aa36a588-90d8-4028-956c-f30c9cef42cc" providerId="ADAL" clId="{BC309E2B-B267-4DA4-A927-B5A315450F56}" dt="2024-11-06T18:32:28.236" v="578" actId="6549"/>
        <pc:sldMkLst>
          <pc:docMk/>
          <pc:sldMk cId="1009523849" sldId="303"/>
        </pc:sldMkLst>
        <pc:spChg chg="mod">
          <ac:chgData name="Robbins, Janae" userId="aa36a588-90d8-4028-956c-f30c9cef42cc" providerId="ADAL" clId="{BC309E2B-B267-4DA4-A927-B5A315450F56}" dt="2024-11-06T18:32:28.236" v="578" actId="6549"/>
          <ac:spMkLst>
            <pc:docMk/>
            <pc:sldMk cId="1009523849" sldId="303"/>
            <ac:spMk id="43" creationId="{BED7E5BE-FB91-0537-F1C9-6A378AE84135}"/>
          </ac:spMkLst>
        </pc:spChg>
      </pc:sldChg>
      <pc:sldChg chg="addSp modSp mod">
        <pc:chgData name="Robbins, Janae" userId="aa36a588-90d8-4028-956c-f30c9cef42cc" providerId="ADAL" clId="{BC309E2B-B267-4DA4-A927-B5A315450F56}" dt="2024-11-06T18:29:52.838" v="547" actId="1076"/>
        <pc:sldMkLst>
          <pc:docMk/>
          <pc:sldMk cId="2680445623" sldId="305"/>
        </pc:sldMkLst>
        <pc:spChg chg="add mod">
          <ac:chgData name="Robbins, Janae" userId="aa36a588-90d8-4028-956c-f30c9cef42cc" providerId="ADAL" clId="{BC309E2B-B267-4DA4-A927-B5A315450F56}" dt="2024-11-06T18:29:44.419" v="545" actId="1076"/>
          <ac:spMkLst>
            <pc:docMk/>
            <pc:sldMk cId="2680445623" sldId="305"/>
            <ac:spMk id="17" creationId="{028C1BEB-17D4-7A7A-594B-EE4B11ADEDC9}"/>
          </ac:spMkLst>
        </pc:spChg>
        <pc:spChg chg="mod">
          <ac:chgData name="Robbins, Janae" userId="aa36a588-90d8-4028-956c-f30c9cef42cc" providerId="ADAL" clId="{BC309E2B-B267-4DA4-A927-B5A315450F56}" dt="2024-11-06T18:26:20.977" v="399" actId="207"/>
          <ac:spMkLst>
            <pc:docMk/>
            <pc:sldMk cId="2680445623" sldId="305"/>
            <ac:spMk id="42" creationId="{2446B360-26ED-7902-E5EC-7DF235008437}"/>
          </ac:spMkLst>
        </pc:spChg>
        <pc:picChg chg="add mod">
          <ac:chgData name="Robbins, Janae" userId="aa36a588-90d8-4028-956c-f30c9cef42cc" providerId="ADAL" clId="{BC309E2B-B267-4DA4-A927-B5A315450F56}" dt="2024-11-06T18:29:52.838" v="547" actId="1076"/>
          <ac:picMkLst>
            <pc:docMk/>
            <pc:sldMk cId="2680445623" sldId="305"/>
            <ac:picMk id="18" creationId="{BD1AB125-1687-8DFC-6416-B3821A0C98ED}"/>
          </ac:picMkLst>
        </pc:picChg>
      </pc:sldChg>
      <pc:sldChg chg="addSp modSp mod">
        <pc:chgData name="Robbins, Janae" userId="aa36a588-90d8-4028-956c-f30c9cef42cc" providerId="ADAL" clId="{BC309E2B-B267-4DA4-A927-B5A315450F56}" dt="2024-11-06T18:34:31.265" v="592" actId="20577"/>
        <pc:sldMkLst>
          <pc:docMk/>
          <pc:sldMk cId="0" sldId="306"/>
        </pc:sldMkLst>
        <pc:spChg chg="add mod">
          <ac:chgData name="Robbins, Janae" userId="aa36a588-90d8-4028-956c-f30c9cef42cc" providerId="ADAL" clId="{BC309E2B-B267-4DA4-A927-B5A315450F56}" dt="2024-11-06T18:34:31.265" v="592" actId="20577"/>
          <ac:spMkLst>
            <pc:docMk/>
            <pc:sldMk cId="0" sldId="306"/>
            <ac:spMk id="29" creationId="{EEA8172E-0DE7-0EBF-A328-55B14E7E9101}"/>
          </ac:spMkLst>
        </pc:spChg>
      </pc:sldChg>
      <pc:sldChg chg="modSp mod">
        <pc:chgData name="Robbins, Janae" userId="aa36a588-90d8-4028-956c-f30c9cef42cc" providerId="ADAL" clId="{BC309E2B-B267-4DA4-A927-B5A315450F56}" dt="2024-11-06T18:44:25.453" v="670" actId="20577"/>
        <pc:sldMkLst>
          <pc:docMk/>
          <pc:sldMk cId="311059674" sldId="309"/>
        </pc:sldMkLst>
        <pc:spChg chg="mod">
          <ac:chgData name="Robbins, Janae" userId="aa36a588-90d8-4028-956c-f30c9cef42cc" providerId="ADAL" clId="{BC309E2B-B267-4DA4-A927-B5A315450F56}" dt="2024-11-06T18:44:25.453" v="670" actId="20577"/>
          <ac:spMkLst>
            <pc:docMk/>
            <pc:sldMk cId="311059674" sldId="309"/>
            <ac:spMk id="5" creationId="{CBB7ACA2-CD10-1D28-487E-7FAAF9AD855C}"/>
          </ac:spMkLst>
        </pc:spChg>
      </pc:sldChg>
      <pc:sldChg chg="delSp modSp mod">
        <pc:chgData name="Robbins, Janae" userId="aa36a588-90d8-4028-956c-f30c9cef42cc" providerId="ADAL" clId="{BC309E2B-B267-4DA4-A927-B5A315450F56}" dt="2024-11-06T18:48:04.922" v="676" actId="1076"/>
        <pc:sldMkLst>
          <pc:docMk/>
          <pc:sldMk cId="2418408638" sldId="310"/>
        </pc:sldMkLst>
        <pc:picChg chg="del">
          <ac:chgData name="Robbins, Janae" userId="aa36a588-90d8-4028-956c-f30c9cef42cc" providerId="ADAL" clId="{BC309E2B-B267-4DA4-A927-B5A315450F56}" dt="2024-11-06T18:44:59.007" v="671" actId="478"/>
          <ac:picMkLst>
            <pc:docMk/>
            <pc:sldMk cId="2418408638" sldId="310"/>
            <ac:picMk id="5" creationId="{034828EA-E041-A44D-5B5A-E426853A65B4}"/>
          </ac:picMkLst>
        </pc:picChg>
        <pc:picChg chg="mod">
          <ac:chgData name="Robbins, Janae" userId="aa36a588-90d8-4028-956c-f30c9cef42cc" providerId="ADAL" clId="{BC309E2B-B267-4DA4-A927-B5A315450F56}" dt="2024-11-06T18:48:04.922" v="676" actId="1076"/>
          <ac:picMkLst>
            <pc:docMk/>
            <pc:sldMk cId="2418408638" sldId="310"/>
            <ac:picMk id="7" creationId="{78DBF607-6F23-BEE3-C56B-22046ADA2D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EB76E-3987-489F-B4A0-BB21839309E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525B-1493-432F-B1CB-4E6F3C9D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8525B-1493-432F-B1CB-4E6F3C9D33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8525B-1493-432F-B1CB-4E6F3C9D33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14.png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520727" y="8390081"/>
            <a:ext cx="12814273" cy="265142"/>
            <a:chOff x="0" y="0"/>
            <a:chExt cx="27620526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7620525" cy="69850"/>
            </a:xfrm>
            <a:custGeom>
              <a:avLst/>
              <a:gdLst/>
              <a:ahLst/>
              <a:cxnLst/>
              <a:rect l="l" t="t" r="r" b="b"/>
              <a:pathLst>
                <a:path w="27620525" h="69850">
                  <a:moveTo>
                    <a:pt x="273296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620525" y="69850"/>
                  </a:lnTo>
                  <a:lnTo>
                    <a:pt x="27620525" y="0"/>
                  </a:ln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81856" y="3305617"/>
            <a:ext cx="803219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3000">
                <a:solidFill>
                  <a:srgbClr val="E8E3DA"/>
                </a:solidFill>
                <a:latin typeface="Brittany"/>
                <a:ea typeface="Brittany"/>
                <a:cs typeface="Brittany"/>
                <a:sym typeface="Brittany"/>
              </a:rPr>
              <a:t>Orion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5175" y="4309196"/>
            <a:ext cx="10882809" cy="268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9999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Enhancement Committee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1688" y="7076237"/>
            <a:ext cx="9168682" cy="44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3026" spc="605">
                <a:solidFill>
                  <a:srgbClr val="AA7D66"/>
                </a:solidFill>
                <a:latin typeface="Belleza"/>
                <a:ea typeface="Belleza"/>
                <a:cs typeface="Belleza"/>
                <a:sym typeface="Belleza"/>
              </a:rPr>
              <a:t>2024 ORION USERS CONFERENCE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802A61-E155-D5E1-0332-7D1BAAC3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029"/>
          <a:stretch/>
        </p:blipFill>
        <p:spPr>
          <a:xfrm>
            <a:off x="-228601" y="-49448"/>
            <a:ext cx="6395655" cy="991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C8E1E-5F1D-309E-8B1A-BB3CD451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EFC77C-A83D-8C4F-821E-FDAF40B6D162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A24CB3-742F-141A-9F56-A580E48753A4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CFFF217-319F-A8DC-2FF8-804883E46937}"/>
              </a:ext>
            </a:extLst>
          </p:cNvPr>
          <p:cNvGrpSpPr/>
          <p:nvPr/>
        </p:nvGrpSpPr>
        <p:grpSpPr>
          <a:xfrm>
            <a:off x="2096936" y="2732748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FD9FA8C-ECA1-D076-9FAD-8CEF8BA5366A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6EB1E25-679F-AEAE-E72E-93C79071B39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B0A9F0F7-5D9B-24FF-DFDF-279F8BC53FC7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894B14E-04A0-E959-9434-959E978D533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0587246-505A-713D-F32B-1A7A5775E834}"/>
              </a:ext>
            </a:extLst>
          </p:cNvPr>
          <p:cNvGrpSpPr/>
          <p:nvPr/>
        </p:nvGrpSpPr>
        <p:grpSpPr>
          <a:xfrm>
            <a:off x="2096936" y="46863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5F14C81-AD68-6461-89AD-A1D8852DC9A2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921C3AA-A95A-4999-6B3D-4DEB3BD537A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698044A-4D6F-B61F-1AF7-F3914E56B9B3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114B64D-13B3-FBD6-0BEA-E4DCC82396D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ACCF527-53F3-058D-8965-701523F6ACFC}"/>
              </a:ext>
            </a:extLst>
          </p:cNvPr>
          <p:cNvGrpSpPr/>
          <p:nvPr/>
        </p:nvGrpSpPr>
        <p:grpSpPr>
          <a:xfrm>
            <a:off x="9372600" y="2732748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B24866C3-0334-63BB-4D13-D42F9FB0FB21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908EDF3-CAD0-E1F4-80E5-5BD9599A5955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154973E4-B4AB-78FD-5787-9CB8409EA8B0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7FCFC641-263D-25F2-54B3-505881F479B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B4218D8-F5FB-E9B8-7D8B-8DC5AD80C8CC}"/>
              </a:ext>
            </a:extLst>
          </p:cNvPr>
          <p:cNvGrpSpPr/>
          <p:nvPr/>
        </p:nvGrpSpPr>
        <p:grpSpPr>
          <a:xfrm>
            <a:off x="9372600" y="46863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9FD855A7-1C46-2D31-B713-B174ACF6A5EC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AE9BCA3B-0E07-FD79-6BC8-C01D00EFE91B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24EE2DC-51D5-97AA-78F5-77161AA9946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32E74F8-07B5-DAC8-BF20-4BD557640B1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FA756CD-15DA-F826-ED9E-1E49D9F81DAE}"/>
              </a:ext>
            </a:extLst>
          </p:cNvPr>
          <p:cNvGrpSpPr/>
          <p:nvPr/>
        </p:nvGrpSpPr>
        <p:grpSpPr>
          <a:xfrm>
            <a:off x="9372600" y="46863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D9D204D6-A1B0-37D0-BE14-CB521E17C8FE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7C9D5BF6-6168-B1AE-BE06-AEF47F327CE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D94520BE-D43D-2A7E-1794-FF6561B1D2F3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890B1A1-B85C-2936-FAB5-6E1F1EBE615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66024839-2CCB-D2D7-8F93-0734154428AC}"/>
              </a:ext>
            </a:extLst>
          </p:cNvPr>
          <p:cNvSpPr txBox="1"/>
          <p:nvPr/>
        </p:nvSpPr>
        <p:spPr>
          <a:xfrm>
            <a:off x="1146261" y="935443"/>
            <a:ext cx="7625997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Permits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21AE523A-8186-DCB8-7A5A-42F617AB71D3}"/>
              </a:ext>
            </a:extLst>
          </p:cNvPr>
          <p:cNvSpPr txBox="1"/>
          <p:nvPr/>
        </p:nvSpPr>
        <p:spPr>
          <a:xfrm>
            <a:off x="4099016" y="3380959"/>
            <a:ext cx="4899004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Permits  - anyone having sorting issues?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230C12B8-490A-7EA2-0B1D-5509DEFD1382}"/>
              </a:ext>
            </a:extLst>
          </p:cNvPr>
          <p:cNvSpPr txBox="1"/>
          <p:nvPr/>
        </p:nvSpPr>
        <p:spPr>
          <a:xfrm>
            <a:off x="11293832" y="2905808"/>
            <a:ext cx="48694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The report displays the “Comment” field, not the “Description” field, while the import only has “Description”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pull all Permit Information fields into Import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5A1583ED-F3BB-E477-6594-A3FB47059C70}"/>
              </a:ext>
            </a:extLst>
          </p:cNvPr>
          <p:cNvSpPr txBox="1"/>
          <p:nvPr/>
        </p:nvSpPr>
        <p:spPr>
          <a:xfrm>
            <a:off x="2362117" y="3212614"/>
            <a:ext cx="1205838" cy="56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995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58C8289E-31EE-3EB0-B57E-0695CFB8C061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1C7988BF-211F-CF08-D760-BBF8BEBEF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2765" y="3194789"/>
            <a:ext cx="741671" cy="7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A37F8-4C21-D267-9711-FF36935BC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777D45E-172A-231A-79A9-4457FDADD9B3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80D9D8-E57C-8E36-B874-E4ADCB333D0B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E108143-28CB-F4E9-D73D-AE6C4E14FDB6}"/>
              </a:ext>
            </a:extLst>
          </p:cNvPr>
          <p:cNvGrpSpPr/>
          <p:nvPr/>
        </p:nvGrpSpPr>
        <p:grpSpPr>
          <a:xfrm>
            <a:off x="1981200" y="2476500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D9AFBAAC-6462-E450-114E-546E75734A20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3807E8B2-D55B-87F4-D7DA-C5D9075B6D9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8800F86-6133-708A-ED55-1B58A54DF39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D7ECCC4-A880-1D38-23C2-9C5E974C977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4A4BFDB-974A-65BE-53A5-78FA1E3DE02C}"/>
              </a:ext>
            </a:extLst>
          </p:cNvPr>
          <p:cNvGrpSpPr/>
          <p:nvPr/>
        </p:nvGrpSpPr>
        <p:grpSpPr>
          <a:xfrm>
            <a:off x="1981200" y="4430052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AF77DDEC-47BC-59A0-9699-604B81E10D15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10FD7B8-3B18-8485-52DF-39D9786DE4E1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3118E77-E346-47A8-7986-FAEF076A804A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9404A36-1171-7C9A-F7A8-A469222BC8F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247FB27-EDCF-C3BD-FDE0-1563C75F46A3}"/>
              </a:ext>
            </a:extLst>
          </p:cNvPr>
          <p:cNvGrpSpPr/>
          <p:nvPr/>
        </p:nvGrpSpPr>
        <p:grpSpPr>
          <a:xfrm>
            <a:off x="9256864" y="2476500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7C958ED4-0C88-22D2-1C3D-8794A4A5903E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B92AA3C-B29D-A967-7B3B-0202B3BEBEA7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E50EB442-99AD-3B58-D2C8-BD67F2768A02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8A7A280-06F3-A726-7B66-9845AD0E861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C857706-75C6-16A6-C9B6-CF7765916CB2}"/>
              </a:ext>
            </a:extLst>
          </p:cNvPr>
          <p:cNvGrpSpPr/>
          <p:nvPr/>
        </p:nvGrpSpPr>
        <p:grpSpPr>
          <a:xfrm>
            <a:off x="9256864" y="4430052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ECF147EA-D9B2-06BB-F520-C12B3B4DFBC0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BBE9565-9357-723C-0921-5D4CDDC2E113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87CF70A-70DA-3F58-AC61-B02C4233D150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E05C8169-2B08-945E-2FED-97B6B4005F6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9B69611-540A-0D61-E2AD-917CD7F0685F}"/>
              </a:ext>
            </a:extLst>
          </p:cNvPr>
          <p:cNvGrpSpPr/>
          <p:nvPr/>
        </p:nvGrpSpPr>
        <p:grpSpPr>
          <a:xfrm>
            <a:off x="9256864" y="4430052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EA7CD70A-F8EB-23D6-CF1D-D73F40664DB9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B8580C84-16EE-B40D-923C-99DE26392BAB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34D14990-757A-3F97-8F11-C56583B3C62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9A5BE9F8-14B7-4332-312A-07B1B7EECB9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02468C3A-EAB6-CC1C-6DCB-7FB3E02F9F43}"/>
              </a:ext>
            </a:extLst>
          </p:cNvPr>
          <p:cNvSpPr txBox="1"/>
          <p:nvPr/>
        </p:nvSpPr>
        <p:spPr>
          <a:xfrm>
            <a:off x="1146261" y="935443"/>
            <a:ext cx="868353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CRS/Query Tool Requests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53278E53-B1E4-4C97-CE4F-FD292CB21531}"/>
              </a:ext>
            </a:extLst>
          </p:cNvPr>
          <p:cNvSpPr txBox="1"/>
          <p:nvPr/>
        </p:nvSpPr>
        <p:spPr>
          <a:xfrm>
            <a:off x="4082728" y="2570713"/>
            <a:ext cx="48694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Appeal Extract Query Tool does not include the changed value so we can not get the % change from that Extract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Has been added to the Query Tool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AE8D39A3-1663-9E32-D7F0-1BBA46147F0C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80BACC8E-EE9C-5F4B-0CE9-8BED90FD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5420" y="2938541"/>
            <a:ext cx="741671" cy="7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67CE-2295-C1C9-E203-A6A37D57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E49A2E-37D1-C887-4238-5789DA326553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EE93A6-B3F9-411A-ECE5-7DCA8E5AEC00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D4A85D9-79D5-FBFC-A82E-6F1F466C12A7}"/>
              </a:ext>
            </a:extLst>
          </p:cNvPr>
          <p:cNvGrpSpPr/>
          <p:nvPr/>
        </p:nvGrpSpPr>
        <p:grpSpPr>
          <a:xfrm>
            <a:off x="1981200" y="2476500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AF7D53E-8F42-AAA3-9127-AA95A7FC4A48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8668AE4-D868-A0E6-130C-0F79E19302DB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6BA349A-B9DC-44C8-21E3-2C0EEF1AB1BD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2CA6F3D-CFFD-F5A2-6A11-C5B4266B06C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F656199-E5BD-695D-4916-34CD47BEC142}"/>
              </a:ext>
            </a:extLst>
          </p:cNvPr>
          <p:cNvGrpSpPr/>
          <p:nvPr/>
        </p:nvGrpSpPr>
        <p:grpSpPr>
          <a:xfrm>
            <a:off x="1981200" y="4430052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3AF6170-1EA7-1AA1-447C-BBADCB65EA41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5D5CDF1-BB7A-3D51-05C0-66E0F396C71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290C2AA6-0E03-59E1-F89F-3A036609AB8E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8EBF987-A132-481F-22EB-CE82EF9921D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CE5A2BF-534C-A034-656C-9A676E44F476}"/>
              </a:ext>
            </a:extLst>
          </p:cNvPr>
          <p:cNvGrpSpPr/>
          <p:nvPr/>
        </p:nvGrpSpPr>
        <p:grpSpPr>
          <a:xfrm>
            <a:off x="9256864" y="2476500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55E27ECC-C2DD-403B-85E5-C8D6C36927FD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7F5F6A9-AADA-8996-B609-DAB1E3AE8F14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A01E48A1-3156-8AA8-D06C-BD65170258EF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6EE92D8-2E5B-7C21-3D69-AAEAD76147E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534A6CB-07B0-583D-EFF6-38D1744F23A2}"/>
              </a:ext>
            </a:extLst>
          </p:cNvPr>
          <p:cNvGrpSpPr/>
          <p:nvPr/>
        </p:nvGrpSpPr>
        <p:grpSpPr>
          <a:xfrm>
            <a:off x="9256864" y="4430052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6664C8F1-C448-FADD-DF27-778601447E39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B90ABD3-FD24-F2FD-87DC-8A0A8B223DD4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65289B00-E8DE-0339-38DA-7D0501E48ADE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F563B90-692F-4C80-93FC-FE16359EEAD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78A7EF4-BA2D-10E9-BFC7-C4E308B4D237}"/>
              </a:ext>
            </a:extLst>
          </p:cNvPr>
          <p:cNvGrpSpPr/>
          <p:nvPr/>
        </p:nvGrpSpPr>
        <p:grpSpPr>
          <a:xfrm>
            <a:off x="9256864" y="4430052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5CDF372A-3018-0BB2-3E31-B54D658EA0F9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B5654D42-996A-D1D8-76B5-5D896235A07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4BDD6B2-4447-F672-0A56-AA043D1D62E8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C08F93D0-B474-1F1A-B1B6-453E2ADCCDE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3189EF45-FD5F-5B7D-6A24-61C86A0C3DD9}"/>
              </a:ext>
            </a:extLst>
          </p:cNvPr>
          <p:cNvSpPr txBox="1"/>
          <p:nvPr/>
        </p:nvSpPr>
        <p:spPr>
          <a:xfrm>
            <a:off x="1146261" y="935443"/>
            <a:ext cx="1002444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Final Review Program Requests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F0C48522-7DA7-5FC9-6592-1216C9E4EF91}"/>
              </a:ext>
            </a:extLst>
          </p:cNvPr>
          <p:cNvSpPr txBox="1"/>
          <p:nvPr/>
        </p:nvSpPr>
        <p:spPr>
          <a:xfrm>
            <a:off x="4027440" y="2584960"/>
            <a:ext cx="48694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Launch Orion reports from within the Final Review program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adding a button to print same reports as in Property Heading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BF4EE7B2-38AB-E4F6-D3B7-D9E1996B7DE0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98E6BAD9-2572-AFCC-5A05-073EF200579B}"/>
              </a:ext>
            </a:extLst>
          </p:cNvPr>
          <p:cNvSpPr txBox="1"/>
          <p:nvPr/>
        </p:nvSpPr>
        <p:spPr>
          <a:xfrm>
            <a:off x="11170702" y="2584960"/>
            <a:ext cx="513609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Need to modify the </a:t>
            </a:r>
            <a:r>
              <a:rPr lang="en-US" sz="22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FinVal</a:t>
            </a:r>
            <a:r>
              <a:rPr lang="en-US" sz="22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 grid to display Adj.....</a:t>
            </a:r>
            <a:r>
              <a:rPr lang="en-US" sz="22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ect</a:t>
            </a:r>
            <a:r>
              <a:rPr lang="en-US" sz="22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, Batch reporting based upon accepted values, % field, Rounding: Weighted tenth – </a:t>
            </a:r>
            <a:r>
              <a:rPr lang="en-US" sz="22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will be working on</a:t>
            </a:r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E2074813-D162-C35D-4D24-93EE99E6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1365" y="2921371"/>
            <a:ext cx="741671" cy="741671"/>
          </a:xfrm>
          <a:prstGeom prst="rect">
            <a:avLst/>
          </a:prstGeom>
        </p:spPr>
      </p:pic>
      <p:pic>
        <p:nvPicPr>
          <p:cNvPr id="55" name="Graphic 54" descr="Workflow with solid fill">
            <a:extLst>
              <a:ext uri="{FF2B5EF4-FFF2-40B4-BE49-F238E27FC236}">
                <a16:creationId xmlns:a16="http://schemas.microsoft.com/office/drawing/2014/main" id="{58C1644B-1B80-767B-CAB4-FA374F6CE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8466" y="2804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0AAA-2827-7BE6-2C7A-25AD4B0B0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9111DB-53C0-6198-6046-C7A94747EBD5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EE7B4F-1357-01B5-2EDC-3E9CC6C4A1EA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386FC71-FB6A-A46A-0B81-5CD88D2B4468}"/>
              </a:ext>
            </a:extLst>
          </p:cNvPr>
          <p:cNvGrpSpPr/>
          <p:nvPr/>
        </p:nvGrpSpPr>
        <p:grpSpPr>
          <a:xfrm>
            <a:off x="1973806" y="2106548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2FBA6C7-3732-527E-8C66-F3C66AD356C5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3F898D0-0654-82AF-6461-6DF7146372B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46032D2-AC3A-0BD6-C5FB-6B5518234A0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1ADF343-3BA4-4A9B-EF45-DB134D99386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B4C2D35-D773-9A0F-0279-C8A69C611EA3}"/>
              </a:ext>
            </a:extLst>
          </p:cNvPr>
          <p:cNvGrpSpPr/>
          <p:nvPr/>
        </p:nvGrpSpPr>
        <p:grpSpPr>
          <a:xfrm>
            <a:off x="1973806" y="40601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F15D56E-55FF-8EE5-EC31-2639D58021F2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74277DF-102C-847E-D566-726F97F05041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CF556CD-ABEA-F39D-1FBA-0728C27CDB87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0107187-126A-3469-7520-38C08B070C6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92483B9-A1CE-730D-1B96-1C6C225AB7FB}"/>
              </a:ext>
            </a:extLst>
          </p:cNvPr>
          <p:cNvGrpSpPr/>
          <p:nvPr/>
        </p:nvGrpSpPr>
        <p:grpSpPr>
          <a:xfrm>
            <a:off x="1973806" y="5997816"/>
            <a:ext cx="7060175" cy="1665755"/>
            <a:chOff x="0" y="0"/>
            <a:chExt cx="9413566" cy="2509336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4308AA5E-B882-9B35-BBE0-D5DE1F3C56FD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C06624D-35AD-0550-9928-521F008DF87A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834D0D9D-9740-7424-F6C8-C220B5AFE00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573F354-36EE-8A34-79F8-DA7DEA70A71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E528A33-2197-8AD7-FF25-A86F83E23DB8}"/>
              </a:ext>
            </a:extLst>
          </p:cNvPr>
          <p:cNvGrpSpPr/>
          <p:nvPr/>
        </p:nvGrpSpPr>
        <p:grpSpPr>
          <a:xfrm>
            <a:off x="9249470" y="2106548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F12B3327-8C4F-FF34-8AA3-86624B738BB4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9D44506E-5B6C-735B-7EFF-C1F1A7986392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A57E0E23-958B-E669-D313-38FCC9E85CB2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1FE88F2-8AC0-D451-1BE4-DE769292AE2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33A359D-B5A2-8872-75CB-566F967EB6DE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59EC7566-AD96-63A6-422F-905560567BD3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767A5ED-713B-3DDE-4BAD-C1FA7FA7C9EB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13FA351-4E7F-DF92-BB61-C1004AE9B694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8A28F42E-1DFE-E4FD-408C-073DA881B0A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02CAC59-BB7F-D645-1DA4-CFB97A8575E8}"/>
              </a:ext>
            </a:extLst>
          </p:cNvPr>
          <p:cNvGrpSpPr/>
          <p:nvPr/>
        </p:nvGrpSpPr>
        <p:grpSpPr>
          <a:xfrm>
            <a:off x="9249470" y="5997816"/>
            <a:ext cx="7060175" cy="1665755"/>
            <a:chOff x="0" y="0"/>
            <a:chExt cx="9413566" cy="2509336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EFD1113F-0F5E-C9E5-BA27-6A0CFD41E1B1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886755A7-9D00-3913-FBD0-205E7286CD58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1CEEE21-E4EC-6D62-50D4-A2C97E45EB97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3E76EDC1-670F-2F1C-F8CF-19A4BE77A18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7C01CE5A-C871-5A84-3A4B-1E2E8E68BE58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F0ACAC7C-78F0-805A-AB65-DC09C64C0DA6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5EF691C8-47CF-D050-055D-F3280449470D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EB4A93EA-5609-AD4F-5096-AE9F72AD3AF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70902329-E38E-2E74-7EFF-A4D66B29042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01715A08-4D95-9F74-D060-3BA0FC021497}"/>
              </a:ext>
            </a:extLst>
          </p:cNvPr>
          <p:cNvSpPr txBox="1"/>
          <p:nvPr/>
        </p:nvSpPr>
        <p:spPr>
          <a:xfrm>
            <a:off x="1146261" y="935443"/>
            <a:ext cx="7625997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Income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23082C45-0965-2C19-C4F7-86B8BBB88FE3}"/>
              </a:ext>
            </a:extLst>
          </p:cNvPr>
          <p:cNvSpPr txBox="1"/>
          <p:nvPr/>
        </p:nvSpPr>
        <p:spPr>
          <a:xfrm>
            <a:off x="3941999" y="2308885"/>
            <a:ext cx="489900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The unit count on the 'Summary Page' of the Income Report does not correctly show the total number of apartments of each bedroom type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BAB9299D-E841-1BA8-1F35-16AB281BEBBD}"/>
              </a:ext>
            </a:extLst>
          </p:cNvPr>
          <p:cNvSpPr txBox="1"/>
          <p:nvPr/>
        </p:nvSpPr>
        <p:spPr>
          <a:xfrm>
            <a:off x="4071296" y="4175824"/>
            <a:ext cx="479448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Income Report should show totals (SF, PGI, EGI, EXP, NOI) for each use group at 'end' of report, including a grand total.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196CB226-6E16-7BC3-58C7-BEA6721A1F41}"/>
              </a:ext>
            </a:extLst>
          </p:cNvPr>
          <p:cNvSpPr txBox="1"/>
          <p:nvPr/>
        </p:nvSpPr>
        <p:spPr>
          <a:xfrm>
            <a:off x="11217663" y="2475011"/>
            <a:ext cx="4805163" cy="1093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Current Income Report layout is difficult to read and explain.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B3964A0D-4CC4-4998-3F6F-40CC23576AD4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C6EBC194-8934-20CB-B09F-39F08661483F}"/>
              </a:ext>
            </a:extLst>
          </p:cNvPr>
          <p:cNvSpPr txBox="1"/>
          <p:nvPr/>
        </p:nvSpPr>
        <p:spPr>
          <a:xfrm>
            <a:off x="4018219" y="6074733"/>
            <a:ext cx="48051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''</a:t>
            </a:r>
            <a:r>
              <a:rPr lang="en-US" sz="24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Misc</a:t>
            </a: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4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Bldg</a:t>
            </a: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' value, since it is being added to the 'Income Value' should display on the 'Summary Page' of the Income Report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36C26BC1-341D-7DB9-A216-BD7EAED4EBE9}"/>
              </a:ext>
            </a:extLst>
          </p:cNvPr>
          <p:cNvSpPr txBox="1"/>
          <p:nvPr/>
        </p:nvSpPr>
        <p:spPr>
          <a:xfrm>
            <a:off x="11253220" y="6074733"/>
            <a:ext cx="4805163" cy="1093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The 'Age Adj Pct' does not calculate or display correctly</a:t>
            </a:r>
          </a:p>
        </p:txBody>
      </p:sp>
      <p:grpSp>
        <p:nvGrpSpPr>
          <p:cNvPr id="58" name="Group 14">
            <a:extLst>
              <a:ext uri="{FF2B5EF4-FFF2-40B4-BE49-F238E27FC236}">
                <a16:creationId xmlns:a16="http://schemas.microsoft.com/office/drawing/2014/main" id="{0831EA49-3ED9-B5FD-B948-B273B635B55C}"/>
              </a:ext>
            </a:extLst>
          </p:cNvPr>
          <p:cNvGrpSpPr/>
          <p:nvPr/>
        </p:nvGrpSpPr>
        <p:grpSpPr>
          <a:xfrm>
            <a:off x="1979223" y="7935532"/>
            <a:ext cx="7060175" cy="1665755"/>
            <a:chOff x="0" y="0"/>
            <a:chExt cx="9413566" cy="2509336"/>
          </a:xfrm>
        </p:grpSpPr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F893D5C2-F233-4072-58F5-CCD1DBB5F6BD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56E7F178-1F10-CFDF-8FA3-DAE9E58BB59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7">
              <a:extLst>
                <a:ext uri="{FF2B5EF4-FFF2-40B4-BE49-F238E27FC236}">
                  <a16:creationId xmlns:a16="http://schemas.microsoft.com/office/drawing/2014/main" id="{5E871749-5518-B37B-F550-C7CB1A4243EB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8E100659-9788-701D-9F42-1D6C4647711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" name="Group 29">
            <a:extLst>
              <a:ext uri="{FF2B5EF4-FFF2-40B4-BE49-F238E27FC236}">
                <a16:creationId xmlns:a16="http://schemas.microsoft.com/office/drawing/2014/main" id="{4FC0576F-0D1F-6736-491E-525407C4596D}"/>
              </a:ext>
            </a:extLst>
          </p:cNvPr>
          <p:cNvGrpSpPr/>
          <p:nvPr/>
        </p:nvGrpSpPr>
        <p:grpSpPr>
          <a:xfrm>
            <a:off x="9254887" y="7935532"/>
            <a:ext cx="7060175" cy="1665755"/>
            <a:chOff x="0" y="0"/>
            <a:chExt cx="9413566" cy="2509336"/>
          </a:xfrm>
        </p:grpSpPr>
        <p:grpSp>
          <p:nvGrpSpPr>
            <p:cNvPr id="64" name="Group 30">
              <a:extLst>
                <a:ext uri="{FF2B5EF4-FFF2-40B4-BE49-F238E27FC236}">
                  <a16:creationId xmlns:a16="http://schemas.microsoft.com/office/drawing/2014/main" id="{12979AA9-AC9B-F259-2347-EFDC43ABB1D8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995FB4E0-006E-97A2-E197-3401BE5601ED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32">
              <a:extLst>
                <a:ext uri="{FF2B5EF4-FFF2-40B4-BE49-F238E27FC236}">
                  <a16:creationId xmlns:a16="http://schemas.microsoft.com/office/drawing/2014/main" id="{E68906AC-47E2-D47F-E4C6-86B87E8D4EC8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66" name="Freeform 33">
                <a:extLst>
                  <a:ext uri="{FF2B5EF4-FFF2-40B4-BE49-F238E27FC236}">
                    <a16:creationId xmlns:a16="http://schemas.microsoft.com/office/drawing/2014/main" id="{0A427C28-B872-559D-B1F4-1E2B9442EFC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TextBox 43">
            <a:extLst>
              <a:ext uri="{FF2B5EF4-FFF2-40B4-BE49-F238E27FC236}">
                <a16:creationId xmlns:a16="http://schemas.microsoft.com/office/drawing/2014/main" id="{12B1B279-0234-660E-9B1E-34E1A3AEE6EB}"/>
              </a:ext>
            </a:extLst>
          </p:cNvPr>
          <p:cNvSpPr txBox="1"/>
          <p:nvPr/>
        </p:nvSpPr>
        <p:spPr>
          <a:xfrm>
            <a:off x="11275631" y="4348265"/>
            <a:ext cx="4805163" cy="1041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Parcels that have "an Age Adj/Pct less than 100% displays no Exp/</a:t>
            </a:r>
            <a:r>
              <a:rPr lang="en-US" sz="24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SqFt</a:t>
            </a: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156465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845F-AB5C-41B5-E515-C01CC5C0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202DFD-0027-54AD-B5CE-CC6B1EF2ED70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79161B-5E75-D1F2-0477-8CDD64BE30AB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B5161B4-59DF-6817-DA48-80E30F09B1C6}"/>
              </a:ext>
            </a:extLst>
          </p:cNvPr>
          <p:cNvGrpSpPr/>
          <p:nvPr/>
        </p:nvGrpSpPr>
        <p:grpSpPr>
          <a:xfrm>
            <a:off x="1973806" y="2106548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56100EB-128F-198A-99DD-8AA74338938F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3D6AF030-EC91-5240-B6A8-780BFDE60B25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C0D5AB66-A3DC-59F0-C9B8-7EE33373C46A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391A5191-3EFB-32D1-40D1-928EA2BB17D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A09525B-0615-61D7-2B9E-A12A50EBF648}"/>
              </a:ext>
            </a:extLst>
          </p:cNvPr>
          <p:cNvGrpSpPr/>
          <p:nvPr/>
        </p:nvGrpSpPr>
        <p:grpSpPr>
          <a:xfrm>
            <a:off x="1973806" y="40601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61CAD21-B8A6-DECC-ABCD-5BD23C928ADE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C4BEF4C-BD31-E3D5-DDFC-4F3E2E9109D5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FB350B7-245F-8C89-44B1-CBEC6C173A8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0A2EEF5-1DB9-5E09-6DCD-84233FA8FBB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B8CECBA-2278-996B-6DDF-59009F1A2B8B}"/>
              </a:ext>
            </a:extLst>
          </p:cNvPr>
          <p:cNvGrpSpPr/>
          <p:nvPr/>
        </p:nvGrpSpPr>
        <p:grpSpPr>
          <a:xfrm>
            <a:off x="1973806" y="5997816"/>
            <a:ext cx="7060175" cy="1665755"/>
            <a:chOff x="0" y="0"/>
            <a:chExt cx="9413566" cy="2509336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D7AC7155-D59E-16FF-57D2-A311DABCDBF7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F92A907D-29D9-330D-C0BD-10511846809B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8988033D-7700-A52C-48E1-088FB0FA58BF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CC0485E-9A43-C4AF-4467-E08ED5998FB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27FF18B-14B1-1318-B704-928BB716A263}"/>
              </a:ext>
            </a:extLst>
          </p:cNvPr>
          <p:cNvGrpSpPr/>
          <p:nvPr/>
        </p:nvGrpSpPr>
        <p:grpSpPr>
          <a:xfrm>
            <a:off x="9249471" y="2106547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9D8EBB85-E159-B8C4-9A05-ABF50259D06A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CB79FBFA-F774-24F2-1FE6-A6ACD97BEF01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16D4D420-63B4-9DAE-6CD8-6003E2DB24CA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67F1305E-B4E0-15E8-B940-4132C01B760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BD3D98B-21C7-746F-2CD1-7D482D372DE8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48DD2DBB-83DE-60CF-0CB2-FBAB945F04C7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3C6E50F-B399-075D-D622-90071D8C1E1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94B54500-F11B-C73A-B333-A9A3E693512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C3D44E26-CE59-D7F8-8D11-689060974D1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E831BCD-E1B4-7B7E-66E6-CC62CD93BB3A}"/>
              </a:ext>
            </a:extLst>
          </p:cNvPr>
          <p:cNvGrpSpPr/>
          <p:nvPr/>
        </p:nvGrpSpPr>
        <p:grpSpPr>
          <a:xfrm>
            <a:off x="9249470" y="5997816"/>
            <a:ext cx="7060175" cy="1665755"/>
            <a:chOff x="0" y="0"/>
            <a:chExt cx="9413566" cy="2509336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767264BE-B1F9-B912-5C0E-2A58244B7400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8AFA0BD9-ADF3-C2D7-008F-9724D573FE71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39B8432C-7B0F-E5B6-330D-F01EC8A2D227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E0FD7D1A-862A-C976-E1E2-362655E112F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92C4D7A-48D0-C06E-ED92-9E031B7353F5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EFD8671D-9BFC-0838-BF16-35788653B4AA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156A2970-6270-3BF2-CFFC-32F8897DF08B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81AD7E07-CA49-5F89-7F48-6F42E102C4F0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0108194-DEE1-1814-E860-650168F36DD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1EE3C2C6-086A-EB6F-C074-09AAE8739877}"/>
              </a:ext>
            </a:extLst>
          </p:cNvPr>
          <p:cNvSpPr txBox="1"/>
          <p:nvPr/>
        </p:nvSpPr>
        <p:spPr>
          <a:xfrm>
            <a:off x="1066800" y="930433"/>
            <a:ext cx="13179339" cy="617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000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Packets, Reports, Forms &amp; Documents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B468058D-AB35-B365-5F95-2C38072B0660}"/>
              </a:ext>
            </a:extLst>
          </p:cNvPr>
          <p:cNvSpPr txBox="1"/>
          <p:nvPr/>
        </p:nvSpPr>
        <p:spPr>
          <a:xfrm>
            <a:off x="3941998" y="2449741"/>
            <a:ext cx="509198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Situs Address  Single Line to Appeal and Transfer forms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alternate solution with token formatting: no return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22BFF0FD-AD4B-33B2-D298-3C6D3170B8DF}"/>
              </a:ext>
            </a:extLst>
          </p:cNvPr>
          <p:cNvSpPr txBox="1"/>
          <p:nvPr/>
        </p:nvSpPr>
        <p:spPr>
          <a:xfrm>
            <a:off x="4071296" y="4288928"/>
            <a:ext cx="479448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Appeal tokens – saving placement on the form. It is moving during form generation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looking further into, for now table the form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C2996266-885D-A9EB-A015-2981B9E0C068}"/>
              </a:ext>
            </a:extLst>
          </p:cNvPr>
          <p:cNvSpPr txBox="1"/>
          <p:nvPr/>
        </p:nvSpPr>
        <p:spPr>
          <a:xfrm>
            <a:off x="11240409" y="2308885"/>
            <a:ext cx="48051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Create a token that pulls the sketch image like on the Summary tab into a form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059D97EE-D129-FB0A-3B3A-088F1E1EB14D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7A60AD6A-3652-9E6A-8CF4-E0CE99742C77}"/>
              </a:ext>
            </a:extLst>
          </p:cNvPr>
          <p:cNvSpPr txBox="1"/>
          <p:nvPr/>
        </p:nvSpPr>
        <p:spPr>
          <a:xfrm>
            <a:off x="11253219" y="4250691"/>
            <a:ext cx="48051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Ability to batch delete old User Documents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use CRS &amp; List Manager, Document Delete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3714E76A-D83E-2CCD-54EA-F1B40B63AF77}"/>
              </a:ext>
            </a:extLst>
          </p:cNvPr>
          <p:cNvSpPr txBox="1"/>
          <p:nvPr/>
        </p:nvSpPr>
        <p:spPr>
          <a:xfrm>
            <a:off x="4018219" y="6074733"/>
            <a:ext cx="48051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additional sort options like Owner ID, Owner Name, Mailing Address when running packets in batch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96D73552-1129-4EEF-A9D7-F6DFB76432CB}"/>
              </a:ext>
            </a:extLst>
          </p:cNvPr>
          <p:cNvSpPr txBox="1"/>
          <p:nvPr/>
        </p:nvSpPr>
        <p:spPr>
          <a:xfrm>
            <a:off x="11253220" y="6074733"/>
            <a:ext cx="48051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Appeal Packets: Ability to check all items in the packet? Things you might have scanned in the Virtual folder.</a:t>
            </a:r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368D98C6-095A-1273-9E9E-FF4E260F6C9B}"/>
              </a:ext>
            </a:extLst>
          </p:cNvPr>
          <p:cNvGrpSpPr/>
          <p:nvPr/>
        </p:nvGrpSpPr>
        <p:grpSpPr>
          <a:xfrm>
            <a:off x="1973807" y="7927443"/>
            <a:ext cx="7060175" cy="1665755"/>
            <a:chOff x="0" y="0"/>
            <a:chExt cx="9413566" cy="2509336"/>
          </a:xfrm>
        </p:grpSpPr>
        <p:grpSp>
          <p:nvGrpSpPr>
            <p:cNvPr id="44" name="Group 15">
              <a:extLst>
                <a:ext uri="{FF2B5EF4-FFF2-40B4-BE49-F238E27FC236}">
                  <a16:creationId xmlns:a16="http://schemas.microsoft.com/office/drawing/2014/main" id="{6C326F60-3053-57BB-691C-C92081F57C70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5A94EC27-BEAD-C373-E20E-0EC4667D84D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7">
              <a:extLst>
                <a:ext uri="{FF2B5EF4-FFF2-40B4-BE49-F238E27FC236}">
                  <a16:creationId xmlns:a16="http://schemas.microsoft.com/office/drawing/2014/main" id="{DA39D962-4BD8-272F-BC27-963DCCB95013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8E94A3E0-DE9E-B0BD-630F-BFDA1B59177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id="{5B83336E-15D9-37C8-8E9D-5A622F6E0C7C}"/>
              </a:ext>
            </a:extLst>
          </p:cNvPr>
          <p:cNvGrpSpPr/>
          <p:nvPr/>
        </p:nvGrpSpPr>
        <p:grpSpPr>
          <a:xfrm>
            <a:off x="9249471" y="7927443"/>
            <a:ext cx="7060175" cy="1665755"/>
            <a:chOff x="0" y="0"/>
            <a:chExt cx="9413566" cy="2509336"/>
          </a:xfrm>
        </p:grpSpPr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61E42CF3-4109-1DCE-DC8D-B684D1AD68E9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76" name="Freeform 31">
                <a:extLst>
                  <a:ext uri="{FF2B5EF4-FFF2-40B4-BE49-F238E27FC236}">
                    <a16:creationId xmlns:a16="http://schemas.microsoft.com/office/drawing/2014/main" id="{449338CC-B09C-EC34-D075-D5334DBFF9B2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id="{6D25F1D0-7117-0887-6073-50B211F4294B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9FAE7A2D-0D79-89C9-407E-A806C0968D4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" name="TextBox 43">
            <a:extLst>
              <a:ext uri="{FF2B5EF4-FFF2-40B4-BE49-F238E27FC236}">
                <a16:creationId xmlns:a16="http://schemas.microsoft.com/office/drawing/2014/main" id="{98977CE4-A02F-7D8A-4548-BEDC26966227}"/>
              </a:ext>
            </a:extLst>
          </p:cNvPr>
          <p:cNvSpPr txBox="1"/>
          <p:nvPr/>
        </p:nvSpPr>
        <p:spPr>
          <a:xfrm>
            <a:off x="4045726" y="8302299"/>
            <a:ext cx="48051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Generate a NBHD Profile from within Orion</a:t>
            </a:r>
          </a:p>
        </p:txBody>
      </p:sp>
      <p:sp>
        <p:nvSpPr>
          <p:cNvPr id="80" name="TextBox 43">
            <a:extLst>
              <a:ext uri="{FF2B5EF4-FFF2-40B4-BE49-F238E27FC236}">
                <a16:creationId xmlns:a16="http://schemas.microsoft.com/office/drawing/2014/main" id="{E92A9616-1577-3193-2DFF-AF1565EDE198}"/>
              </a:ext>
            </a:extLst>
          </p:cNvPr>
          <p:cNvSpPr txBox="1"/>
          <p:nvPr/>
        </p:nvSpPr>
        <p:spPr>
          <a:xfrm>
            <a:off x="11271149" y="7927443"/>
            <a:ext cx="4805163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Remove the "Base Cost" line item from the Res cost report – reaching out to M&amp;S for more information – </a:t>
            </a:r>
            <a:r>
              <a:rPr lang="en-US" sz="22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depends on report setup, possibly indent all base cost fields to quickly identify</a:t>
            </a:r>
          </a:p>
        </p:txBody>
      </p:sp>
      <p:pic>
        <p:nvPicPr>
          <p:cNvPr id="58" name="Graphic 57" descr="Checkmark with solid fill">
            <a:extLst>
              <a:ext uri="{FF2B5EF4-FFF2-40B4-BE49-F238E27FC236}">
                <a16:creationId xmlns:a16="http://schemas.microsoft.com/office/drawing/2014/main" id="{134AE3F3-3CCF-61B6-8608-54A3927D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971" y="2585201"/>
            <a:ext cx="741671" cy="741671"/>
          </a:xfrm>
          <a:prstGeom prst="rect">
            <a:avLst/>
          </a:prstGeom>
        </p:spPr>
      </p:pic>
      <p:pic>
        <p:nvPicPr>
          <p:cNvPr id="59" name="Graphic 58" descr="Workflow with solid fill">
            <a:extLst>
              <a:ext uri="{FF2B5EF4-FFF2-40B4-BE49-F238E27FC236}">
                <a16:creationId xmlns:a16="http://schemas.microsoft.com/office/drawing/2014/main" id="{BB54B46E-484F-14BC-FA54-BB821A42F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4326" y="4384498"/>
            <a:ext cx="914400" cy="914400"/>
          </a:xfrm>
          <a:prstGeom prst="rect">
            <a:avLst/>
          </a:prstGeom>
        </p:spPr>
      </p:pic>
      <p:pic>
        <p:nvPicPr>
          <p:cNvPr id="61" name="Graphic 60" descr="Checkmark with solid fill">
            <a:extLst>
              <a:ext uri="{FF2B5EF4-FFF2-40B4-BE49-F238E27FC236}">
                <a16:creationId xmlns:a16="http://schemas.microsoft.com/office/drawing/2014/main" id="{3E6CA3D0-B20E-1D94-166D-A17282D7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635" y="4470862"/>
            <a:ext cx="741671" cy="741671"/>
          </a:xfrm>
          <a:prstGeom prst="rect">
            <a:avLst/>
          </a:prstGeom>
        </p:spPr>
      </p:pic>
      <p:pic>
        <p:nvPicPr>
          <p:cNvPr id="62" name="Graphic 61" descr="Workflow with solid fill">
            <a:extLst>
              <a:ext uri="{FF2B5EF4-FFF2-40B4-BE49-F238E27FC236}">
                <a16:creationId xmlns:a16="http://schemas.microsoft.com/office/drawing/2014/main" id="{686A6840-3DCE-E8C7-B316-3396BDA9E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3919" y="8303120"/>
            <a:ext cx="914400" cy="914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7B9E84C-DD5D-BD2A-B27B-6178313C6B8B}"/>
              </a:ext>
            </a:extLst>
          </p:cNvPr>
          <p:cNvSpPr txBox="1"/>
          <p:nvPr/>
        </p:nvSpPr>
        <p:spPr>
          <a:xfrm>
            <a:off x="9546594" y="6434611"/>
            <a:ext cx="1211239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4400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</a:t>
            </a:r>
          </a:p>
        </p:txBody>
      </p:sp>
      <p:pic>
        <p:nvPicPr>
          <p:cNvPr id="67" name="Graphic 66" descr="Checkmark with solid fill">
            <a:extLst>
              <a:ext uri="{FF2B5EF4-FFF2-40B4-BE49-F238E27FC236}">
                <a16:creationId xmlns:a16="http://schemas.microsoft.com/office/drawing/2014/main" id="{7CF92FBA-7CBE-CC15-6782-D42C4127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7055" y="8389484"/>
            <a:ext cx="741671" cy="741671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064CC47A-9523-842D-D7AD-361F4A08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3082" y="2492047"/>
            <a:ext cx="741671" cy="7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E5EE5-BF49-654D-246F-B022859C9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59F57A-054A-DD8D-B404-B64D401770A4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954AB84-7F70-0C13-437F-ABB4F3D2CB79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5609867-901D-3371-4879-24C0A99B09A5}"/>
              </a:ext>
            </a:extLst>
          </p:cNvPr>
          <p:cNvGrpSpPr/>
          <p:nvPr/>
        </p:nvGrpSpPr>
        <p:grpSpPr>
          <a:xfrm>
            <a:off x="1973806" y="2106548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DE484D2-54B0-B1B5-2D2A-44B2613C4D13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A9A906E-D44B-B430-8688-AD81744A91E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EAE5DB9-F8B9-B869-7817-9A245F17B271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A18210B-12DD-4225-4930-25AAF96D572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2CBCFBA-1BC4-B06E-9858-C3A1D2851BE8}"/>
              </a:ext>
            </a:extLst>
          </p:cNvPr>
          <p:cNvGrpSpPr/>
          <p:nvPr/>
        </p:nvGrpSpPr>
        <p:grpSpPr>
          <a:xfrm>
            <a:off x="1973806" y="40601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50F7884-86A1-CFBD-0FFE-9283C6D2EC02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4F9B9E3-E971-78D7-8346-843F218E7880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F6D0538-F09B-521E-ED5C-ACA3335D2164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8461A05-39FF-0FC0-330E-4492FCB34C4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C913EE5-7CE5-2BAB-2475-6C9A51A8B240}"/>
              </a:ext>
            </a:extLst>
          </p:cNvPr>
          <p:cNvGrpSpPr/>
          <p:nvPr/>
        </p:nvGrpSpPr>
        <p:grpSpPr>
          <a:xfrm>
            <a:off x="9249470" y="2106548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5683F5A7-72ED-3974-C7ED-5DB65CD5720E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3180222-AC89-B853-313F-16C6CC8E94A2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4A02D7F8-4FE0-6FE0-AF63-8D174A200C2E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9338C3CD-CA4E-FC90-33B9-7A5477CC09C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18F10DE-8EAB-8FA9-3F64-3AA2D7383AA6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CC1E76F-5711-7A1C-6F37-A4D2690E19AE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C96F489B-3087-2F85-7C98-A08D7EA75AD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7502E50D-8C53-1193-A2CF-42F409708757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63D065B-A5C0-80A5-5DBB-C6CC6593101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776D20D8-8E0E-A870-778E-93E0446D3766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8D590747-ACE5-6368-B780-812FB3E2FC4C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ABB78120-E70B-B41B-06F6-1BCF4965D26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859C8E4-86CE-D77B-48AC-FBE0D7C64D20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970DB37D-0A83-7B7A-387B-A1472969A66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F0AB0EE8-C6C1-26EA-64F3-50EB940C064C}"/>
              </a:ext>
            </a:extLst>
          </p:cNvPr>
          <p:cNvSpPr txBox="1"/>
          <p:nvPr/>
        </p:nvSpPr>
        <p:spPr>
          <a:xfrm>
            <a:off x="1146261" y="935443"/>
            <a:ext cx="1112193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Market Modeling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99845229-68BC-E716-7387-2FA7CF8EBA24}"/>
              </a:ext>
            </a:extLst>
          </p:cNvPr>
          <p:cNvSpPr txBox="1"/>
          <p:nvPr/>
        </p:nvSpPr>
        <p:spPr>
          <a:xfrm>
            <a:off x="3977898" y="2200760"/>
            <a:ext cx="489900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Ability to load previous year's Mkt Model flags to the current year’s models when copying models forward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in Orion &amp; will go over at next conf call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BED7E5BE-FB91-0537-F1C9-6A378AE84135}"/>
              </a:ext>
            </a:extLst>
          </p:cNvPr>
          <p:cNvSpPr txBox="1"/>
          <p:nvPr/>
        </p:nvSpPr>
        <p:spPr>
          <a:xfrm>
            <a:off x="11240409" y="2308885"/>
            <a:ext cx="48051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comment when flagging a sale in Mkt Modeling. Either have it display to the left after the flag or possibly on hover -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add textbox the Sales Extract 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D3EC081A-B6FF-B5F3-EAAD-5510E3356C6B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C9BBF9A5-3597-EF64-464B-D3DA29732598}"/>
              </a:ext>
            </a:extLst>
          </p:cNvPr>
          <p:cNvSpPr txBox="1"/>
          <p:nvPr/>
        </p:nvSpPr>
        <p:spPr>
          <a:xfrm>
            <a:off x="11303192" y="4384498"/>
            <a:ext cx="48051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.</a:t>
            </a:r>
          </a:p>
        </p:txBody>
      </p:sp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38A8415F-CCEF-FC00-AA15-182BB9BE1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6559" y="2568589"/>
            <a:ext cx="741671" cy="741671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44023414-A5AA-4DB1-DFD1-F7124813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836" y="2568588"/>
            <a:ext cx="741671" cy="7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2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366F0-60BA-87F2-F42C-91F778404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C1E585-D266-88A2-B086-7CD8AFF00B5E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331F91-4B36-E23C-EA11-9918FA86FFBC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C0ACEEE-B3CA-C145-9879-27AAF999844E}"/>
              </a:ext>
            </a:extLst>
          </p:cNvPr>
          <p:cNvGrpSpPr/>
          <p:nvPr/>
        </p:nvGrpSpPr>
        <p:grpSpPr>
          <a:xfrm>
            <a:off x="1973806" y="2106548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161B1ED-9F5A-3055-1557-DB6F88FA085F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10CE8CBE-297A-3EC7-0DC8-F73AEC3DE6CE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EAE6941-C91D-C9E3-AA26-5585C6821E2E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3BCDAF5E-E894-03E7-5004-083CFD1A8F0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5ACA34A-63B0-2597-EAD1-2BFFE04A6928}"/>
              </a:ext>
            </a:extLst>
          </p:cNvPr>
          <p:cNvGrpSpPr/>
          <p:nvPr/>
        </p:nvGrpSpPr>
        <p:grpSpPr>
          <a:xfrm>
            <a:off x="1973806" y="40601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A0511F2-C169-519E-EE76-628FB0069AAD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0EB68AF-05F3-819C-4D15-61FBDC9243DA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6312788-D221-6AB9-92B7-8A6ED8F96E3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F9673E2-6BEE-4C9B-321E-BEE772C2321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5489069-07EE-6854-55CA-491F91036DA5}"/>
              </a:ext>
            </a:extLst>
          </p:cNvPr>
          <p:cNvGrpSpPr/>
          <p:nvPr/>
        </p:nvGrpSpPr>
        <p:grpSpPr>
          <a:xfrm>
            <a:off x="1973806" y="5997816"/>
            <a:ext cx="7060175" cy="1665755"/>
            <a:chOff x="0" y="0"/>
            <a:chExt cx="9413566" cy="2509336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51C37594-1BF3-5260-A36C-BD12B6FB09E4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575CC596-AA51-C8CE-AE2F-F66B6155DA3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0DF51B17-3156-F4EF-AF98-2373ED4735F3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74FFBE4-DBD3-4367-B0CF-A8C2BCCED3B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19DD815-E21A-83A5-7722-1BFE38D4B9E5}"/>
              </a:ext>
            </a:extLst>
          </p:cNvPr>
          <p:cNvGrpSpPr/>
          <p:nvPr/>
        </p:nvGrpSpPr>
        <p:grpSpPr>
          <a:xfrm>
            <a:off x="9249470" y="2106548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83765C1F-69D3-6366-B0F0-8A7811A9EAA6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CBED2B9-47C4-F002-BC0D-12188DF78C78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2C50CBF-D2FD-30C9-2840-E85F52BA654D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9F91734-872C-0C21-05EE-14F8200FB5C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8D4167-08BB-B066-F131-42875B33BDD3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44E63AD9-0996-8AA0-0B1F-6C459D30517F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007DC901-A3EB-CB0A-86FE-B7258EB45163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7933D3A-CE61-34AF-593A-F848BF02E83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03241A2-1F15-03BC-7233-6470E43FA97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582F599-ABDB-4D0E-B542-E424ACCAE1E3}"/>
              </a:ext>
            </a:extLst>
          </p:cNvPr>
          <p:cNvGrpSpPr/>
          <p:nvPr/>
        </p:nvGrpSpPr>
        <p:grpSpPr>
          <a:xfrm>
            <a:off x="9249470" y="5997816"/>
            <a:ext cx="7060175" cy="1665755"/>
            <a:chOff x="0" y="0"/>
            <a:chExt cx="9413566" cy="2509336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B8317B6A-0F38-1594-98EF-23916A7D3AB6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B5F8E667-42A6-D4E7-473A-DEB6296EFEF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2D0AE46-AE99-FB3E-06BB-233638993644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9B85ECE8-3C99-D37E-508F-913CFC6858A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2A8027C-2F44-E4FF-3927-B03837A22E59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1CF5B2AB-2233-E276-6CE1-9AA447408321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EA1BDABD-458F-458E-3750-1DACABB01E9A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A539962-505C-93B0-855A-815360789290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08CD6BA-7025-D3D6-728E-E53876A37A3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64C08F8F-8E96-01F1-26FD-30732A6DF8E5}"/>
              </a:ext>
            </a:extLst>
          </p:cNvPr>
          <p:cNvSpPr txBox="1"/>
          <p:nvPr/>
        </p:nvSpPr>
        <p:spPr>
          <a:xfrm>
            <a:off x="1146261" y="935443"/>
            <a:ext cx="998521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Property Record Card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AD2BFDF7-D0B3-5373-A036-765C59E24043}"/>
              </a:ext>
            </a:extLst>
          </p:cNvPr>
          <p:cNvSpPr txBox="1"/>
          <p:nvPr/>
        </p:nvSpPr>
        <p:spPr>
          <a:xfrm>
            <a:off x="3971298" y="2455108"/>
            <a:ext cx="489900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PRC: Switch the dwelling components with the </a:t>
            </a:r>
            <a:r>
              <a:rPr lang="en-US" sz="24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Bldg’s</a:t>
            </a: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 Other Improvements 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B4657D4F-6A7A-0E9E-38E9-30733F021949}"/>
              </a:ext>
            </a:extLst>
          </p:cNvPr>
          <p:cNvSpPr txBox="1"/>
          <p:nvPr/>
        </p:nvSpPr>
        <p:spPr>
          <a:xfrm>
            <a:off x="3989457" y="4404836"/>
            <a:ext cx="47944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Ability to print Sales History PRC's (single or batch)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09D8C583-466F-1F9C-7315-D86D7F82E0A3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7BA3397C-D5C5-C143-87E8-CBFA457AE0B1}"/>
              </a:ext>
            </a:extLst>
          </p:cNvPr>
          <p:cNvSpPr txBox="1"/>
          <p:nvPr/>
        </p:nvSpPr>
        <p:spPr>
          <a:xfrm>
            <a:off x="11317977" y="4187766"/>
            <a:ext cx="48051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PVD added the Total Units and Total Unit Types for 2025 on the Property Page under the Prop Name field. Does this need to be on the PRC?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B0350D58-A3A2-BEE8-8CBF-0379E136E437}"/>
              </a:ext>
            </a:extLst>
          </p:cNvPr>
          <p:cNvSpPr txBox="1"/>
          <p:nvPr/>
        </p:nvSpPr>
        <p:spPr>
          <a:xfrm>
            <a:off x="3989457" y="6312654"/>
            <a:ext cx="48051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Display the Other Improvement link on the PRC once working in Orion – remove LBCS Struct display on PRC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97DD8353-DBDE-86FC-DA0F-79072A6999AF}"/>
              </a:ext>
            </a:extLst>
          </p:cNvPr>
          <p:cNvSpPr txBox="1"/>
          <p:nvPr/>
        </p:nvSpPr>
        <p:spPr>
          <a:xfrm>
            <a:off x="11253219" y="6235080"/>
            <a:ext cx="48051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0" i="0">
                <a:solidFill>
                  <a:srgbClr val="616161"/>
                </a:solidFill>
                <a:effectLst/>
                <a:latin typeface="Belleza" panose="020B0604020202020204" charset="0"/>
              </a:rPr>
              <a:t>Ability to display the open permits regardless of date followed by closed permits in date descending order.</a:t>
            </a:r>
            <a:endParaRPr lang="en-US" sz="2400">
              <a:solidFill>
                <a:srgbClr val="777775"/>
              </a:solidFill>
              <a:latin typeface="Belleza" panose="020B0604020202020204" charset="0"/>
              <a:ea typeface="Belleza"/>
              <a:cs typeface="Belleza"/>
              <a:sym typeface="Belleza"/>
            </a:endParaRPr>
          </a:p>
        </p:txBody>
      </p:sp>
      <p:grpSp>
        <p:nvGrpSpPr>
          <p:cNvPr id="58" name="Group 14">
            <a:extLst>
              <a:ext uri="{FF2B5EF4-FFF2-40B4-BE49-F238E27FC236}">
                <a16:creationId xmlns:a16="http://schemas.microsoft.com/office/drawing/2014/main" id="{2B8CDB27-D6B1-38DC-5377-55328B7808B2}"/>
              </a:ext>
            </a:extLst>
          </p:cNvPr>
          <p:cNvGrpSpPr/>
          <p:nvPr/>
        </p:nvGrpSpPr>
        <p:grpSpPr>
          <a:xfrm>
            <a:off x="1979223" y="7935532"/>
            <a:ext cx="7060175" cy="1665755"/>
            <a:chOff x="0" y="0"/>
            <a:chExt cx="9413566" cy="2509336"/>
          </a:xfrm>
        </p:grpSpPr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A6679F00-70FC-63CB-04DF-029984D2E945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E9FA4A16-8E79-6784-FDD1-31C7F64C8194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7">
              <a:extLst>
                <a:ext uri="{FF2B5EF4-FFF2-40B4-BE49-F238E27FC236}">
                  <a16:creationId xmlns:a16="http://schemas.microsoft.com/office/drawing/2014/main" id="{651814AD-4009-101D-7B58-7F7BC0D01FA2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A35AB2E1-1FF5-7713-8DDA-5DECDA4BE0C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" name="Group 29">
            <a:extLst>
              <a:ext uri="{FF2B5EF4-FFF2-40B4-BE49-F238E27FC236}">
                <a16:creationId xmlns:a16="http://schemas.microsoft.com/office/drawing/2014/main" id="{5FB8A2F8-2634-5015-B064-0423CEEB7F05}"/>
              </a:ext>
            </a:extLst>
          </p:cNvPr>
          <p:cNvGrpSpPr/>
          <p:nvPr/>
        </p:nvGrpSpPr>
        <p:grpSpPr>
          <a:xfrm>
            <a:off x="9254887" y="7935532"/>
            <a:ext cx="7060175" cy="1665755"/>
            <a:chOff x="0" y="0"/>
            <a:chExt cx="9413566" cy="2509336"/>
          </a:xfrm>
        </p:grpSpPr>
        <p:grpSp>
          <p:nvGrpSpPr>
            <p:cNvPr id="64" name="Group 30">
              <a:extLst>
                <a:ext uri="{FF2B5EF4-FFF2-40B4-BE49-F238E27FC236}">
                  <a16:creationId xmlns:a16="http://schemas.microsoft.com/office/drawing/2014/main" id="{15144FB0-6CCD-05B3-3DDE-78A22F24CFA3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6E749BDF-1DE4-1F79-6337-98DAD1649C66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32">
              <a:extLst>
                <a:ext uri="{FF2B5EF4-FFF2-40B4-BE49-F238E27FC236}">
                  <a16:creationId xmlns:a16="http://schemas.microsoft.com/office/drawing/2014/main" id="{ED961A65-68FA-1783-5BCE-4124803BE48F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66" name="Freeform 33">
                <a:extLst>
                  <a:ext uri="{FF2B5EF4-FFF2-40B4-BE49-F238E27FC236}">
                    <a16:creationId xmlns:a16="http://schemas.microsoft.com/office/drawing/2014/main" id="{68A25F48-72B8-4937-27D7-2B6134D99AE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TextBox 43">
            <a:extLst>
              <a:ext uri="{FF2B5EF4-FFF2-40B4-BE49-F238E27FC236}">
                <a16:creationId xmlns:a16="http://schemas.microsoft.com/office/drawing/2014/main" id="{A72318C6-0D58-D359-1219-5754457BF862}"/>
              </a:ext>
            </a:extLst>
          </p:cNvPr>
          <p:cNvSpPr txBox="1"/>
          <p:nvPr/>
        </p:nvSpPr>
        <p:spPr>
          <a:xfrm>
            <a:off x="11247532" y="2154818"/>
            <a:ext cx="48051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The CDU Reason code descriptions are not showing on the Expanded PRC under the </a:t>
            </a:r>
            <a:r>
              <a:rPr lang="en-US" sz="24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Bldg</a:t>
            </a: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 Comments section like on the standard Appraisal Card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4" name="Slide Zoom 43">
                <a:extLst>
                  <a:ext uri="{FF2B5EF4-FFF2-40B4-BE49-F238E27FC236}">
                    <a16:creationId xmlns:a16="http://schemas.microsoft.com/office/drawing/2014/main" id="{CA4CAE4F-25A6-5C9A-2CE2-B9D19C78F9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1121868"/>
                  </p:ext>
                </p:extLst>
              </p:nvPr>
            </p:nvGraphicFramePr>
            <p:xfrm>
              <a:off x="1973806" y="2455108"/>
              <a:ext cx="1842169" cy="1036220"/>
            </p:xfrm>
            <a:graphic>
              <a:graphicData uri="http://schemas.microsoft.com/office/powerpoint/2016/slidezoom">
                <pslz:sldZm>
                  <pslz:sldZmObj sldId="313" cId="2757008769">
                    <pslz:zmPr id="{8CAC5583-C032-468C-BD4C-6BFF71F5A9F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42169" cy="10362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4" name="Slide Zoom 4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A4CAE4F-25A6-5C9A-2CE2-B9D19C78F9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73806" y="2455108"/>
                <a:ext cx="1842169" cy="10362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CCC91F96-AC93-FA0B-58DA-6BA6E655A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9635" y="2463615"/>
            <a:ext cx="741671" cy="7416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30FDE1D-FDE8-CBD4-F2E7-1D1BE2E5C519}"/>
              </a:ext>
            </a:extLst>
          </p:cNvPr>
          <p:cNvSpPr txBox="1"/>
          <p:nvPr/>
        </p:nvSpPr>
        <p:spPr>
          <a:xfrm>
            <a:off x="9584850" y="4564682"/>
            <a:ext cx="1211239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4400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</a:t>
            </a:r>
          </a:p>
        </p:txBody>
      </p:sp>
      <p:pic>
        <p:nvPicPr>
          <p:cNvPr id="57" name="Graphic 56" descr="Checkmark with solid fill">
            <a:extLst>
              <a:ext uri="{FF2B5EF4-FFF2-40B4-BE49-F238E27FC236}">
                <a16:creationId xmlns:a16="http://schemas.microsoft.com/office/drawing/2014/main" id="{4DE46C18-AD62-8ACF-2537-0BCC971A6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7603" y="6418242"/>
            <a:ext cx="741671" cy="741671"/>
          </a:xfrm>
          <a:prstGeom prst="rect">
            <a:avLst/>
          </a:prstGeom>
        </p:spPr>
      </p:pic>
      <p:pic>
        <p:nvPicPr>
          <p:cNvPr id="72" name="Graphic 71" descr="Checkmark with solid fill">
            <a:extLst>
              <a:ext uri="{FF2B5EF4-FFF2-40B4-BE49-F238E27FC236}">
                <a16:creationId xmlns:a16="http://schemas.microsoft.com/office/drawing/2014/main" id="{53EE092D-6627-AB48-58B2-B883E5974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640" y="6359240"/>
            <a:ext cx="741671" cy="7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35785" y="3343910"/>
            <a:ext cx="6683029" cy="127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  <a:spcBef>
                <a:spcPct val="0"/>
              </a:spcBef>
            </a:pPr>
            <a:r>
              <a:rPr lang="en-US" sz="8800">
                <a:solidFill>
                  <a:srgbClr val="8D614B"/>
                </a:solidFill>
                <a:latin typeface="Brittany"/>
                <a:ea typeface="Brittany"/>
                <a:cs typeface="Brittany"/>
                <a:sym typeface="Brittany"/>
              </a:rPr>
              <a:t>Suggestions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74430" y="2045970"/>
            <a:ext cx="10205739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b="1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Questions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6147690"/>
            <a:ext cx="18288000" cy="4139310"/>
            <a:chOff x="0" y="0"/>
            <a:chExt cx="6675421" cy="14440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36994" y="6927811"/>
            <a:ext cx="320014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E9E8E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Get in touch: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80262" y="6927811"/>
            <a:ext cx="9270743" cy="147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Janae Robbins</a:t>
            </a:r>
          </a:p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Phone: 913.573.8466</a:t>
            </a:r>
          </a:p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Email: jrobbins@wycokck.org</a:t>
            </a:r>
          </a:p>
          <a:p>
            <a:pPr algn="r">
              <a:lnSpc>
                <a:spcPts val="2879"/>
              </a:lnSpc>
            </a:pPr>
            <a:endParaRPr lang="en-US" sz="2399">
              <a:solidFill>
                <a:srgbClr val="E9E8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836994" y="8718511"/>
            <a:ext cx="5487474" cy="0"/>
          </a:xfrm>
          <a:prstGeom prst="line">
            <a:avLst/>
          </a:prstGeom>
          <a:ln w="28575" cap="rnd">
            <a:solidFill>
              <a:srgbClr val="E9E8E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2634"/>
            <a:ext cx="82677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46"/>
              </a:lnSpc>
            </a:pPr>
            <a:r>
              <a:rPr lang="en-US" sz="4496" b="1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Other Discussion Topics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79579" y="2482132"/>
            <a:ext cx="4763927" cy="1717463"/>
            <a:chOff x="0" y="19050"/>
            <a:chExt cx="6351903" cy="2289951"/>
          </a:xfrm>
        </p:grpSpPr>
        <p:sp>
          <p:nvSpPr>
            <p:cNvPr id="4" name="TextBox 4"/>
            <p:cNvSpPr txBox="1"/>
            <p:nvPr/>
          </p:nvSpPr>
          <p:spPr>
            <a:xfrm>
              <a:off x="0" y="890461"/>
              <a:ext cx="635190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464542"/>
                  </a:solidFill>
                  <a:latin typeface="Belleza"/>
                  <a:ea typeface="Belleza"/>
                  <a:cs typeface="Belleza"/>
                  <a:sym typeface="Belleza"/>
                </a:rPr>
                <a:t>New Time Adjustment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905173" cy="59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01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00" y="1831093"/>
              <a:ext cx="6074682" cy="477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8"/>
                </a:lnSpc>
              </a:pPr>
              <a:r>
                <a:rPr lang="en-US" sz="1599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How’s it going? Feedback?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79579" y="6032799"/>
            <a:ext cx="4763927" cy="1717462"/>
            <a:chOff x="0" y="19050"/>
            <a:chExt cx="6351903" cy="2289950"/>
          </a:xfrm>
        </p:grpSpPr>
        <p:sp>
          <p:nvSpPr>
            <p:cNvPr id="8" name="TextBox 8"/>
            <p:cNvSpPr txBox="1"/>
            <p:nvPr/>
          </p:nvSpPr>
          <p:spPr>
            <a:xfrm>
              <a:off x="0" y="890462"/>
              <a:ext cx="635190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endParaRPr lang="en-US" sz="2997">
                <a:solidFill>
                  <a:srgbClr val="464542"/>
                </a:solidFill>
                <a:latin typeface="Belleza"/>
                <a:ea typeface="Belleza"/>
                <a:cs typeface="Belleza"/>
                <a:sym typeface="Belleza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905173" cy="59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04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000" y="1831092"/>
              <a:ext cx="6074682" cy="477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8"/>
                </a:lnSpc>
              </a:pPr>
              <a:r>
                <a:rPr lang="en-US" sz="1599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33723" y="2482132"/>
            <a:ext cx="4763927" cy="2538201"/>
            <a:chOff x="0" y="19050"/>
            <a:chExt cx="6351903" cy="338426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90461"/>
              <a:ext cx="635190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464542"/>
                  </a:solidFill>
                  <a:latin typeface="Belleza"/>
                  <a:ea typeface="Belleza"/>
                  <a:cs typeface="Belleza"/>
                  <a:sym typeface="Belleza"/>
                </a:rPr>
                <a:t>Pre &amp; Post alternate breaks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905173" cy="59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02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000" y="1831093"/>
              <a:ext cx="6074682" cy="1572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8"/>
                </a:lnSpc>
              </a:pPr>
              <a:r>
                <a:rPr lang="en-US" sz="1599" err="1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WyCo</a:t>
              </a:r>
              <a:r>
                <a:rPr lang="en-US" sz="1599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using Pre80/Post80 and creating 2000s break. Lyon Co also using alternate Pre/Post – keep original variables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33723" y="6032799"/>
            <a:ext cx="4763927" cy="1717462"/>
            <a:chOff x="0" y="19050"/>
            <a:chExt cx="6351903" cy="228995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90462"/>
              <a:ext cx="635190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464542"/>
                  </a:solidFill>
                  <a:latin typeface="Belleza"/>
                  <a:ea typeface="Belleza"/>
                  <a:cs typeface="Belleza"/>
                  <a:sym typeface="Belleza"/>
                </a:rPr>
                <a:t>*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905173" cy="59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05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000" y="1831092"/>
              <a:ext cx="6074682" cy="477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8"/>
                </a:lnSpc>
              </a:pPr>
              <a:r>
                <a:rPr lang="en-US" sz="1599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238660" y="2482131"/>
            <a:ext cx="4763927" cy="1717461"/>
            <a:chOff x="0" y="19050"/>
            <a:chExt cx="6351903" cy="228995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890462"/>
              <a:ext cx="635190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464542"/>
                  </a:solidFill>
                  <a:latin typeface="Belleza"/>
                  <a:ea typeface="Belleza"/>
                  <a:cs typeface="Belleza"/>
                  <a:sym typeface="Belleza"/>
                </a:rPr>
                <a:t>Effective Age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905173" cy="59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03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000" y="1831092"/>
              <a:ext cx="6074682" cy="477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8"/>
                </a:lnSpc>
              </a:pPr>
              <a:r>
                <a:rPr lang="en-US" sz="1599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Where did we leave off?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238660" y="6032799"/>
            <a:ext cx="4763927" cy="1717462"/>
            <a:chOff x="0" y="19050"/>
            <a:chExt cx="6351903" cy="228995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890462"/>
              <a:ext cx="635190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464542"/>
                  </a:solidFill>
                  <a:latin typeface="Belleza"/>
                  <a:ea typeface="Belleza"/>
                  <a:cs typeface="Belleza"/>
                  <a:sym typeface="Belleza"/>
                </a:rPr>
                <a:t>*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905173" cy="59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7"/>
                </a:lnSpc>
              </a:pPr>
              <a:r>
                <a:rPr lang="en-US" sz="299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06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000" y="1831092"/>
              <a:ext cx="6074682" cy="477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98"/>
                </a:lnSpc>
              </a:pPr>
              <a:r>
                <a:rPr lang="en-US" sz="1599">
                  <a:solidFill>
                    <a:srgbClr val="7777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*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14591" y="1240027"/>
            <a:ext cx="9156625" cy="262632"/>
            <a:chOff x="0" y="0"/>
            <a:chExt cx="19925246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19925246" cy="69850"/>
            </a:xfrm>
            <a:custGeom>
              <a:avLst/>
              <a:gdLst/>
              <a:ahLst/>
              <a:cxnLst/>
              <a:rect l="l" t="t" r="r" b="b"/>
              <a:pathLst>
                <a:path w="19925246" h="69850">
                  <a:moveTo>
                    <a:pt x="196344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925246" y="69850"/>
                  </a:lnTo>
                  <a:lnTo>
                    <a:pt x="19925246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4">
            <a:extLst>
              <a:ext uri="{FF2B5EF4-FFF2-40B4-BE49-F238E27FC236}">
                <a16:creationId xmlns:a16="http://schemas.microsoft.com/office/drawing/2014/main" id="{EEA8172E-0DE7-0EBF-A328-55B14E7E9101}"/>
              </a:ext>
            </a:extLst>
          </p:cNvPr>
          <p:cNvSpPr txBox="1"/>
          <p:nvPr/>
        </p:nvSpPr>
        <p:spPr>
          <a:xfrm>
            <a:off x="1279578" y="6686358"/>
            <a:ext cx="476392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7"/>
              </a:lnSpc>
            </a:pPr>
            <a:r>
              <a:rPr lang="en-US" sz="2997">
                <a:solidFill>
                  <a:srgbClr val="464542"/>
                </a:solidFill>
                <a:latin typeface="Belleza"/>
                <a:ea typeface="Belleza"/>
                <a:cs typeface="Belleza"/>
                <a:sym typeface="Belleza"/>
              </a:rPr>
              <a:t>CVN Changes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69F67-DC3A-17C2-D797-EC893F30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DD2CE40-4143-44CE-4781-83B46251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26" y="183638"/>
            <a:ext cx="12496547" cy="991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271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64776" y="8462706"/>
            <a:ext cx="2301573" cy="759278"/>
            <a:chOff x="0" y="0"/>
            <a:chExt cx="778557" cy="2568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8557" cy="256842"/>
            </a:xfrm>
            <a:custGeom>
              <a:avLst/>
              <a:gdLst/>
              <a:ahLst/>
              <a:cxnLst/>
              <a:rect l="l" t="t" r="r" b="b"/>
              <a:pathLst>
                <a:path w="778557" h="256842">
                  <a:moveTo>
                    <a:pt x="0" y="0"/>
                  </a:moveTo>
                  <a:lnTo>
                    <a:pt x="778557" y="0"/>
                  </a:lnTo>
                  <a:lnTo>
                    <a:pt x="778557" y="256842"/>
                  </a:lnTo>
                  <a:lnTo>
                    <a:pt x="0" y="256842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0488819" y="622300"/>
            <a:ext cx="6405664" cy="9029700"/>
            <a:chOff x="0" y="0"/>
            <a:chExt cx="2166854" cy="3054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6854" cy="3054491"/>
            </a:xfrm>
            <a:custGeom>
              <a:avLst/>
              <a:gdLst/>
              <a:ahLst/>
              <a:cxnLst/>
              <a:rect l="l" t="t" r="r" b="b"/>
              <a:pathLst>
                <a:path w="2166854" h="3054491">
                  <a:moveTo>
                    <a:pt x="0" y="0"/>
                  </a:moveTo>
                  <a:lnTo>
                    <a:pt x="2166854" y="0"/>
                  </a:lnTo>
                  <a:lnTo>
                    <a:pt x="2166854" y="3054491"/>
                  </a:lnTo>
                  <a:lnTo>
                    <a:pt x="0" y="3054491"/>
                  </a:lnTo>
                  <a:close/>
                </a:path>
              </a:pathLst>
            </a:cu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69168" y="622300"/>
            <a:ext cx="6405664" cy="9029700"/>
            <a:chOff x="0" y="0"/>
            <a:chExt cx="2166854" cy="30544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6854" cy="3054491"/>
            </a:xfrm>
            <a:custGeom>
              <a:avLst/>
              <a:gdLst/>
              <a:ahLst/>
              <a:cxnLst/>
              <a:rect l="l" t="t" r="r" b="b"/>
              <a:pathLst>
                <a:path w="2166854" h="3054491">
                  <a:moveTo>
                    <a:pt x="0" y="0"/>
                  </a:moveTo>
                  <a:lnTo>
                    <a:pt x="2166854" y="0"/>
                  </a:lnTo>
                  <a:lnTo>
                    <a:pt x="2166854" y="3054491"/>
                  </a:lnTo>
                  <a:lnTo>
                    <a:pt x="0" y="3054491"/>
                  </a:lnTo>
                  <a:close/>
                </a:path>
              </a:pathLst>
            </a:cu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23280" y="2411227"/>
            <a:ext cx="3478894" cy="48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3427" b="1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Committee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66224" y="2398208"/>
            <a:ext cx="2884273" cy="48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3427" b="1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Members</a:t>
            </a:r>
          </a:p>
        </p:txBody>
      </p:sp>
      <p:sp>
        <p:nvSpPr>
          <p:cNvPr id="14" name="Freeform 14"/>
          <p:cNvSpPr/>
          <p:nvPr/>
        </p:nvSpPr>
        <p:spPr>
          <a:xfrm>
            <a:off x="2247401" y="3175910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5" y="0"/>
                </a:lnTo>
                <a:lnTo>
                  <a:pt x="354855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588913" y="3231417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5"/>
                </a:lnTo>
                <a:lnTo>
                  <a:pt x="0" y="354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47401" y="3712321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5" y="0"/>
                </a:lnTo>
                <a:lnTo>
                  <a:pt x="354855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588913" y="3767828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247401" y="4236196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5" y="0"/>
                </a:lnTo>
                <a:lnTo>
                  <a:pt x="354855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588913" y="4291703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247401" y="4788646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5" y="0"/>
                </a:lnTo>
                <a:lnTo>
                  <a:pt x="354855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588913" y="4844153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1588913" y="5396603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1588913" y="5981710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838828" y="3088542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Janae Robbins - Wyandotte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80339" y="3144049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Ryan Marshall – Cowley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61196" y="1697042"/>
            <a:ext cx="2821608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5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Orion Enhancement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21862" y="1697042"/>
            <a:ext cx="2821608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5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Orion Enhancement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38828" y="3624953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Brad Eldridge – Douglas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80339" y="3680460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Steve Bauman – Shawnee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38828" y="4148828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Allen Todd – Riley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80339" y="4204335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Kerri Koch – Nemaha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38828" y="4701278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DeLinda White – Labette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0339" y="4756785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Raelane Schnacker – PVD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0339" y="5309235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Heidi Devore – PVD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180339" y="5894342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Steven Noyes – PVD</a:t>
            </a:r>
          </a:p>
        </p:txBody>
      </p:sp>
      <p:grpSp>
        <p:nvGrpSpPr>
          <p:cNvPr id="36" name="Group 36"/>
          <p:cNvGrpSpPr/>
          <p:nvPr/>
        </p:nvGrpSpPr>
        <p:grpSpPr>
          <a:xfrm rot="-5400000">
            <a:off x="2030605" y="5299036"/>
            <a:ext cx="11484429" cy="262829"/>
            <a:chOff x="0" y="0"/>
            <a:chExt cx="24971898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24971897" cy="69850"/>
            </a:xfrm>
            <a:custGeom>
              <a:avLst/>
              <a:gdLst/>
              <a:ahLst/>
              <a:cxnLst/>
              <a:rect l="l" t="t" r="r" b="b"/>
              <a:pathLst>
                <a:path w="24971897" h="69850">
                  <a:moveTo>
                    <a:pt x="246810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971897" y="69850"/>
                  </a:lnTo>
                  <a:lnTo>
                    <a:pt x="24971897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-5400000">
            <a:off x="11152269" y="5299036"/>
            <a:ext cx="11484429" cy="262829"/>
            <a:chOff x="0" y="0"/>
            <a:chExt cx="24971898" cy="571500"/>
          </a:xfrm>
        </p:grpSpPr>
        <p:sp>
          <p:nvSpPr>
            <p:cNvPr id="39" name="Freeform 39"/>
            <p:cNvSpPr/>
            <p:nvPr/>
          </p:nvSpPr>
          <p:spPr>
            <a:xfrm>
              <a:off x="0" y="255270"/>
              <a:ext cx="24971897" cy="69850"/>
            </a:xfrm>
            <a:custGeom>
              <a:avLst/>
              <a:gdLst/>
              <a:ahLst/>
              <a:cxnLst/>
              <a:rect l="l" t="t" r="r" b="b"/>
              <a:pathLst>
                <a:path w="24971897" h="69850">
                  <a:moveTo>
                    <a:pt x="246810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971897" y="69850"/>
                  </a:lnTo>
                  <a:lnTo>
                    <a:pt x="24971897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 rot="-5400000">
            <a:off x="-4375059" y="5299036"/>
            <a:ext cx="11484429" cy="262829"/>
            <a:chOff x="0" y="0"/>
            <a:chExt cx="24971898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24971897" cy="69850"/>
            </a:xfrm>
            <a:custGeom>
              <a:avLst/>
              <a:gdLst/>
              <a:ahLst/>
              <a:cxnLst/>
              <a:rect l="l" t="t" r="r" b="b"/>
              <a:pathLst>
                <a:path w="24971897" h="69850">
                  <a:moveTo>
                    <a:pt x="246810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971897" y="69850"/>
                  </a:lnTo>
                  <a:lnTo>
                    <a:pt x="24971897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 rot="-5400000">
            <a:off x="4746605" y="5299036"/>
            <a:ext cx="11484429" cy="262829"/>
            <a:chOff x="0" y="0"/>
            <a:chExt cx="24971898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24971897" cy="69850"/>
            </a:xfrm>
            <a:custGeom>
              <a:avLst/>
              <a:gdLst/>
              <a:ahLst/>
              <a:cxnLst/>
              <a:rect l="l" t="t" r="r" b="b"/>
              <a:pathLst>
                <a:path w="24971897" h="69850">
                  <a:moveTo>
                    <a:pt x="246810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971897" y="69850"/>
                  </a:lnTo>
                  <a:lnTo>
                    <a:pt x="24971897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2238128" y="5343525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2238128" y="5879936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2238128" y="6403811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2238128" y="6956261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2829555" y="5256157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Kim Frodin – Scott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829555" y="5792568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Lance Leis – Washington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29555" y="6316443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Ron Tidwell – Sedgwick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29555" y="6868893"/>
            <a:ext cx="4057771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Sandra Lucas – Miami</a:t>
            </a:r>
          </a:p>
        </p:txBody>
      </p:sp>
      <p:sp>
        <p:nvSpPr>
          <p:cNvPr id="52" name="Freeform 52"/>
          <p:cNvSpPr/>
          <p:nvPr/>
        </p:nvSpPr>
        <p:spPr>
          <a:xfrm>
            <a:off x="11588913" y="6536589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5"/>
                </a:lnTo>
                <a:lnTo>
                  <a:pt x="0" y="354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1588913" y="7121696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5"/>
                </a:lnTo>
                <a:lnTo>
                  <a:pt x="0" y="354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2180339" y="6449221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Ryan Janzen – Lyon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180339" y="7034328"/>
            <a:ext cx="3603108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1999" b="1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Beth Shaw – PVD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97D326-1911-4F3A-16B3-8ACE279EDCB1}"/>
              </a:ext>
            </a:extLst>
          </p:cNvPr>
          <p:cNvSpPr txBox="1"/>
          <p:nvPr/>
        </p:nvSpPr>
        <p:spPr>
          <a:xfrm>
            <a:off x="2057400" y="571500"/>
            <a:ext cx="1432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>
                <a:solidFill>
                  <a:schemeClr val="bg2"/>
                </a:solidFill>
                <a:latin typeface="Montserrat" panose="00000500000000000000" pitchFamily="2" charset="0"/>
                <a:ea typeface="Belleza"/>
                <a:cs typeface="Belleza"/>
                <a:sym typeface="Belleza"/>
              </a:rPr>
              <a:t>In Orion, have the ability to display/view photos in a gallery view instead of having only a single image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5531F-E72D-C4BE-0607-080EB1011D1C}"/>
              </a:ext>
            </a:extLst>
          </p:cNvPr>
          <p:cNvSpPr txBox="1"/>
          <p:nvPr/>
        </p:nvSpPr>
        <p:spPr>
          <a:xfrm>
            <a:off x="2057400" y="3467100"/>
            <a:ext cx="1440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chemeClr val="bg2"/>
                </a:solidFill>
                <a:latin typeface="Montserrat" panose="00000500000000000000" pitchFamily="2" charset="0"/>
                <a:ea typeface="Belleza"/>
                <a:cs typeface="Belleza"/>
                <a:sym typeface="Belleza"/>
              </a:rPr>
              <a:t>Can be added to the Summary tab and the Documents tab.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C036B-3D7B-0FB9-2A92-745303092C0F}"/>
              </a:ext>
            </a:extLst>
          </p:cNvPr>
          <p:cNvSpPr/>
          <p:nvPr/>
        </p:nvSpPr>
        <p:spPr>
          <a:xfrm>
            <a:off x="0" y="5676900"/>
            <a:ext cx="18288000" cy="4610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7ACA2-CD10-1D28-487E-7FAAF9AD855C}"/>
              </a:ext>
            </a:extLst>
          </p:cNvPr>
          <p:cNvSpPr txBox="1"/>
          <p:nvPr/>
        </p:nvSpPr>
        <p:spPr>
          <a:xfrm>
            <a:off x="2286000" y="6679375"/>
            <a:ext cx="1440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663300"/>
                </a:solidFill>
                <a:latin typeface="Montserrat" panose="00000500000000000000" pitchFamily="2" charset="0"/>
                <a:ea typeface="Belleza"/>
                <a:cs typeface="Belleza"/>
                <a:sym typeface="Belleza"/>
              </a:rPr>
              <a:t>Working on a potential print option. Ideally, how many images would display on one page? Would it be all or nothing?</a:t>
            </a:r>
          </a:p>
        </p:txBody>
      </p:sp>
    </p:spTree>
    <p:extLst>
      <p:ext uri="{BB962C8B-B14F-4D97-AF65-F5344CB8AC3E}">
        <p14:creationId xmlns:p14="http://schemas.microsoft.com/office/powerpoint/2010/main" val="31105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042A8-4CCB-F064-FAFD-D3802A604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0D673-C662-EE52-9E7D-6718085C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03" y="1409700"/>
            <a:ext cx="15346393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706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BB1E8-7459-661A-7B72-B4018A76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DBF607-6F23-BEE3-C56B-22046ADA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47700"/>
            <a:ext cx="13129605" cy="807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40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BE319-CFCB-F61B-7F1F-62E64512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D8BEF249-7E26-BC69-05E5-6CF6EDAB5719}"/>
              </a:ext>
            </a:extLst>
          </p:cNvPr>
          <p:cNvGrpSpPr/>
          <p:nvPr/>
        </p:nvGrpSpPr>
        <p:grpSpPr>
          <a:xfrm rot="-10800000">
            <a:off x="8941066" y="890768"/>
            <a:ext cx="9346934" cy="275864"/>
            <a:chOff x="0" y="0"/>
            <a:chExt cx="19363791" cy="571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E47FE26-391A-BBD3-18DB-5B2C6D1B0ADC}"/>
                </a:ext>
              </a:extLst>
            </p:cNvPr>
            <p:cNvSpPr/>
            <p:nvPr/>
          </p:nvSpPr>
          <p:spPr>
            <a:xfrm>
              <a:off x="0" y="255270"/>
              <a:ext cx="19363790" cy="69850"/>
            </a:xfrm>
            <a:custGeom>
              <a:avLst/>
              <a:gdLst/>
              <a:ahLst/>
              <a:cxnLst/>
              <a:rect l="l" t="t" r="r" b="b"/>
              <a:pathLst>
                <a:path w="19363790" h="69850">
                  <a:moveTo>
                    <a:pt x="190729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363790" y="69850"/>
                  </a:lnTo>
                  <a:lnTo>
                    <a:pt x="19363790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BFB0C56-D24F-7E33-B838-F52DAF4FC495}"/>
              </a:ext>
            </a:extLst>
          </p:cNvPr>
          <p:cNvSpPr txBox="1"/>
          <p:nvPr/>
        </p:nvSpPr>
        <p:spPr>
          <a:xfrm>
            <a:off x="8901077" y="1408723"/>
            <a:ext cx="521134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4000">
                <a:solidFill>
                  <a:srgbClr val="FFFFFF"/>
                </a:solidFill>
                <a:latin typeface="Belleza" panose="020B0604020202020204" charset="0"/>
                <a:ea typeface="Brittany"/>
                <a:cs typeface="Brittany"/>
                <a:sym typeface="Brittany"/>
              </a:rPr>
              <a:t>Comparable Sales Map</a:t>
            </a:r>
          </a:p>
          <a:p>
            <a:pPr algn="l">
              <a:lnSpc>
                <a:spcPts val="3778"/>
              </a:lnSpc>
            </a:pPr>
            <a:endParaRPr lang="en-US" sz="3778">
              <a:solidFill>
                <a:srgbClr val="CCCCCC"/>
              </a:solidFill>
              <a:latin typeface="Belleza" panose="020B0604020202020204" charset="0"/>
              <a:ea typeface="Belleza"/>
              <a:cs typeface="Belleza"/>
              <a:sym typeface="Belleza"/>
            </a:endParaRPr>
          </a:p>
        </p:txBody>
      </p:sp>
      <p:pic>
        <p:nvPicPr>
          <p:cNvPr id="55" name="Picture 54" descr="Diagram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2491DA21-B7F6-86D4-DF7A-5198183CD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33" y="2061781"/>
            <a:ext cx="14893287" cy="718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360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3D64-5264-ADE6-F7B8-FA9D5AAA0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2209"/>
            <a:ext cx="9438095" cy="727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7CDFE1-FBCA-9AD5-E595-E33D4CDF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538" y="2621732"/>
            <a:ext cx="7238095" cy="56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657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10800000">
            <a:off x="8941066" y="890768"/>
            <a:ext cx="9346934" cy="275864"/>
            <a:chOff x="0" y="0"/>
            <a:chExt cx="19363791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19363790" cy="69850"/>
            </a:xfrm>
            <a:custGeom>
              <a:avLst/>
              <a:gdLst/>
              <a:ahLst/>
              <a:cxnLst/>
              <a:rect l="l" t="t" r="r" b="b"/>
              <a:pathLst>
                <a:path w="19363790" h="69850">
                  <a:moveTo>
                    <a:pt x="190729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363790" y="69850"/>
                  </a:lnTo>
                  <a:lnTo>
                    <a:pt x="19363790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901077" y="1408723"/>
            <a:ext cx="521134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4000">
                <a:solidFill>
                  <a:srgbClr val="FFFFFF"/>
                </a:solidFill>
                <a:latin typeface="Belleza" panose="020B0604020202020204" charset="0"/>
                <a:ea typeface="Brittany"/>
                <a:cs typeface="Brittany"/>
                <a:sym typeface="Brittany"/>
              </a:rPr>
              <a:t>Other Improvement Link</a:t>
            </a:r>
          </a:p>
          <a:p>
            <a:pPr algn="l">
              <a:lnSpc>
                <a:spcPts val="3778"/>
              </a:lnSpc>
            </a:pPr>
            <a:endParaRPr lang="en-US" sz="3778">
              <a:solidFill>
                <a:srgbClr val="CCCCCC"/>
              </a:solidFill>
              <a:latin typeface="Belleza" panose="020B0604020202020204" charset="0"/>
              <a:ea typeface="Belleza"/>
              <a:cs typeface="Belleza"/>
              <a:sym typeface="Bellez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300B0-3388-E5C1-82DC-90A062BE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07" y="2095500"/>
            <a:ext cx="12769586" cy="627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08AC7-AD9F-9011-FBDE-267170E7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0AA05-EE34-28EA-B545-ED421D69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881" y="2476500"/>
            <a:ext cx="6284119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31262524-6832-B7BB-D205-408585E11E9C}"/>
              </a:ext>
            </a:extLst>
          </p:cNvPr>
          <p:cNvSpPr txBox="1"/>
          <p:nvPr/>
        </p:nvSpPr>
        <p:spPr>
          <a:xfrm>
            <a:off x="9906000" y="3619500"/>
            <a:ext cx="8192922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en-US" sz="4000">
                <a:solidFill>
                  <a:srgbClr val="FFFFFF"/>
                </a:solidFill>
                <a:latin typeface="Belleza" panose="020B0604020202020204" charset="0"/>
                <a:ea typeface="Brittany"/>
                <a:cs typeface="Brittany"/>
                <a:sym typeface="Brittany"/>
              </a:rPr>
              <a:t>Inconsistent business processes in the way bedrooms are collected amongst counties</a:t>
            </a:r>
          </a:p>
          <a:p>
            <a:pPr>
              <a:lnSpc>
                <a:spcPts val="3778"/>
              </a:lnSpc>
            </a:pPr>
            <a:endParaRPr lang="en-US" sz="4000">
              <a:solidFill>
                <a:srgbClr val="FFFFFF"/>
              </a:solidFill>
              <a:latin typeface="Belleza" panose="020B0604020202020204" charset="0"/>
              <a:ea typeface="Brittany"/>
              <a:cs typeface="Brittany"/>
              <a:sym typeface="Brittany"/>
            </a:endParaRPr>
          </a:p>
          <a:p>
            <a:pPr>
              <a:lnSpc>
                <a:spcPts val="3778"/>
              </a:lnSpc>
            </a:pPr>
            <a:r>
              <a:rPr lang="en-US" sz="4000">
                <a:solidFill>
                  <a:srgbClr val="FFFFFF"/>
                </a:solidFill>
                <a:latin typeface="Belleza" panose="020B0604020202020204" charset="0"/>
                <a:ea typeface="Brittany"/>
                <a:cs typeface="Brittany"/>
                <a:sym typeface="Brittany"/>
              </a:rPr>
              <a:t>How would the work in Market Modeling?</a:t>
            </a:r>
          </a:p>
          <a:p>
            <a:pPr algn="l">
              <a:lnSpc>
                <a:spcPts val="3778"/>
              </a:lnSpc>
            </a:pPr>
            <a:endParaRPr lang="en-US" sz="3778">
              <a:solidFill>
                <a:srgbClr val="CCCCCC"/>
              </a:solidFill>
              <a:latin typeface="Belleza" panose="020B0604020202020204" charset="0"/>
              <a:ea typeface="Belleza"/>
              <a:cs typeface="Belleza"/>
              <a:sym typeface="Belleza"/>
            </a:endParaRPr>
          </a:p>
        </p:txBody>
      </p:sp>
    </p:spTree>
    <p:extLst>
      <p:ext uri="{BB962C8B-B14F-4D97-AF65-F5344CB8AC3E}">
        <p14:creationId xmlns:p14="http://schemas.microsoft.com/office/powerpoint/2010/main" val="150850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3F03D-FA8A-04EE-C597-9545055B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DB0C92E9-01D7-DF88-BDF6-C342189D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71" y="495300"/>
            <a:ext cx="11231857" cy="866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700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25070" cy="10287000"/>
            <a:chOff x="0" y="0"/>
            <a:chExt cx="2579345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9344" cy="3479800"/>
            </a:xfrm>
            <a:custGeom>
              <a:avLst/>
              <a:gdLst/>
              <a:ahLst/>
              <a:cxnLst/>
              <a:rect l="l" t="t" r="r" b="b"/>
              <a:pathLst>
                <a:path w="2579344" h="3479800">
                  <a:moveTo>
                    <a:pt x="0" y="0"/>
                  </a:moveTo>
                  <a:lnTo>
                    <a:pt x="2579344" y="0"/>
                  </a:lnTo>
                  <a:lnTo>
                    <a:pt x="257934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5248" y="1198765"/>
            <a:ext cx="5574574" cy="7301027"/>
            <a:chOff x="0" y="0"/>
            <a:chExt cx="7432766" cy="973470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39" r="339"/>
            <a:stretch>
              <a:fillRect/>
            </a:stretch>
          </p:blipFill>
          <p:spPr>
            <a:xfrm>
              <a:off x="0" y="0"/>
              <a:ext cx="7432766" cy="97347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6" name="Group 6"/>
          <p:cNvGrpSpPr/>
          <p:nvPr/>
        </p:nvGrpSpPr>
        <p:grpSpPr>
          <a:xfrm rot="-10800000">
            <a:off x="6289035" y="773910"/>
            <a:ext cx="12820988" cy="254790"/>
            <a:chOff x="0" y="0"/>
            <a:chExt cx="28757772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8757773" cy="69850"/>
            </a:xfrm>
            <a:custGeom>
              <a:avLst/>
              <a:gdLst/>
              <a:ahLst/>
              <a:cxnLst/>
              <a:rect l="l" t="t" r="r" b="b"/>
              <a:pathLst>
                <a:path w="28757773" h="69850">
                  <a:moveTo>
                    <a:pt x="284669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757773" y="69850"/>
                  </a:lnTo>
                  <a:lnTo>
                    <a:pt x="28757773" y="0"/>
                  </a:lnTo>
                  <a:close/>
                </a:path>
              </a:pathLst>
            </a:custGeom>
            <a:solidFill>
              <a:srgbClr val="8D614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943976" y="1609523"/>
            <a:ext cx="7511105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County Change Request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111725"/>
            <a:ext cx="811530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555555"/>
                </a:solidFill>
                <a:latin typeface="Montserrat"/>
                <a:ea typeface="Montserrat"/>
                <a:cs typeface="Montserrat"/>
                <a:sym typeface="Montserrat"/>
              </a:rPr>
              <a:t>Designed to streamline requests and gather pertinent information to the request being made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6035" y="9496425"/>
            <a:ext cx="5376481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F4F1E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524602"/>
            <a:ext cx="662940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46"/>
              </a:lnSpc>
              <a:spcBef>
                <a:spcPct val="0"/>
              </a:spcBef>
            </a:pPr>
            <a:r>
              <a:rPr lang="en-US" sz="2315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Helpful information to include on the form: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82783" y="5010150"/>
            <a:ext cx="7376517" cy="237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</a:pPr>
            <a:r>
              <a:rPr lang="en-US" sz="2015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Type of request being made</a:t>
            </a:r>
          </a:p>
          <a:p>
            <a:pPr algn="l">
              <a:lnSpc>
                <a:spcPts val="3868"/>
              </a:lnSpc>
            </a:pPr>
            <a:r>
              <a:rPr lang="en-US" sz="2015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A detailed description of request</a:t>
            </a:r>
          </a:p>
          <a:p>
            <a:pPr algn="l">
              <a:lnSpc>
                <a:spcPts val="3868"/>
              </a:lnSpc>
            </a:pPr>
            <a:r>
              <a:rPr lang="en-US" sz="2015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What is Orion’s current setup (why the change is needed)</a:t>
            </a:r>
          </a:p>
          <a:p>
            <a:pPr algn="l">
              <a:lnSpc>
                <a:spcPts val="3868"/>
              </a:lnSpc>
            </a:pPr>
            <a:r>
              <a:rPr lang="en-US" sz="2015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What is your current work around</a:t>
            </a:r>
          </a:p>
          <a:p>
            <a:pPr algn="l">
              <a:lnSpc>
                <a:spcPts val="3868"/>
              </a:lnSpc>
            </a:pPr>
            <a:r>
              <a:rPr lang="en-US" sz="2015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Screenshots are incredibly helpful as well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71700"/>
            <a:ext cx="9144000" cy="8115300"/>
            <a:chOff x="0" y="0"/>
            <a:chExt cx="3093156" cy="27451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2745175"/>
            </a:xfrm>
            <a:custGeom>
              <a:avLst/>
              <a:gdLst/>
              <a:ahLst/>
              <a:cxnLst/>
              <a:rect l="l" t="t" r="r" b="b"/>
              <a:pathLst>
                <a:path w="3093156" h="2745175">
                  <a:moveTo>
                    <a:pt x="0" y="0"/>
                  </a:moveTo>
                  <a:lnTo>
                    <a:pt x="3093156" y="0"/>
                  </a:lnTo>
                  <a:lnTo>
                    <a:pt x="3093156" y="2745175"/>
                  </a:lnTo>
                  <a:lnTo>
                    <a:pt x="0" y="2745175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849154"/>
            <a:ext cx="6688154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Enhancement Funds</a:t>
            </a:r>
          </a:p>
          <a:p>
            <a:pPr algn="l">
              <a:lnSpc>
                <a:spcPts val="4950"/>
              </a:lnSpc>
            </a:pPr>
            <a:endParaRPr lang="en-US" sz="4500" b="1">
              <a:solidFill>
                <a:srgbClr val="464542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179283" y="3074893"/>
            <a:ext cx="6681497" cy="668149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A7D66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79283" y="520162"/>
            <a:ext cx="6681497" cy="668149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E3D9">
                <a:alpha val="64706"/>
              </a:srgb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121371" y="3707927"/>
            <a:ext cx="4797322" cy="27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0"/>
              </a:lnSpc>
            </a:pPr>
            <a:r>
              <a:rPr lang="en-US" sz="6573">
                <a:solidFill>
                  <a:srgbClr val="8D614B"/>
                </a:solidFill>
                <a:latin typeface="Montserrat"/>
                <a:ea typeface="Montserrat"/>
                <a:cs typeface="Montserrat"/>
                <a:sym typeface="Montserrat"/>
              </a:rPr>
              <a:t>Available Funds</a:t>
            </a:r>
          </a:p>
          <a:p>
            <a:pPr algn="ctr">
              <a:lnSpc>
                <a:spcPts val="7230"/>
              </a:lnSpc>
              <a:spcBef>
                <a:spcPct val="0"/>
              </a:spcBef>
            </a:pPr>
            <a:r>
              <a:rPr lang="en-US" sz="6573">
                <a:solidFill>
                  <a:srgbClr val="8D614B"/>
                </a:solidFill>
                <a:latin typeface="Montserrat"/>
                <a:ea typeface="Montserrat"/>
                <a:cs typeface="Montserrat"/>
                <a:sym typeface="Montserrat"/>
              </a:rPr>
              <a:t>$157,644.53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4701" y="9557635"/>
            <a:ext cx="5736152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spc="560">
                <a:solidFill>
                  <a:srgbClr val="E8E3D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720459"/>
            <a:ext cx="6870779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9"/>
              </a:lnSpc>
            </a:pPr>
            <a:r>
              <a:rPr lang="en-US" sz="37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With the funds available...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692715"/>
            <a:ext cx="6804402" cy="18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2"/>
              </a:lnSpc>
            </a:pPr>
            <a:r>
              <a:rPr lang="en-US" sz="3299">
                <a:solidFill>
                  <a:srgbClr val="E8E3DA"/>
                </a:solidFill>
                <a:latin typeface="Montserrat"/>
                <a:ea typeface="Montserrat"/>
                <a:cs typeface="Montserrat"/>
                <a:sym typeface="Montserrat"/>
              </a:rPr>
              <a:t>Where would the counties like the committee focus over the next year: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2483446"/>
            <a:chOff x="0" y="0"/>
            <a:chExt cx="7051532" cy="1375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51532" cy="1375828"/>
            </a:xfrm>
            <a:custGeom>
              <a:avLst/>
              <a:gdLst/>
              <a:ahLst/>
              <a:cxnLst/>
              <a:rect l="l" t="t" r="r" b="b"/>
              <a:pathLst>
                <a:path w="7051532" h="1375828">
                  <a:moveTo>
                    <a:pt x="0" y="0"/>
                  </a:moveTo>
                  <a:lnTo>
                    <a:pt x="7051532" y="0"/>
                  </a:lnTo>
                  <a:lnTo>
                    <a:pt x="7051532" y="1375828"/>
                  </a:lnTo>
                  <a:lnTo>
                    <a:pt x="0" y="1375828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895600" y="1013374"/>
            <a:ext cx="9422433" cy="732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21"/>
              </a:lnSpc>
            </a:pPr>
            <a:r>
              <a:rPr lang="en-US" sz="5201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Some 2024 Orion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55759" y="9648825"/>
            <a:ext cx="5376481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3"/>
              </a:lnSpc>
            </a:pPr>
            <a:r>
              <a:rPr lang="en-US" sz="1330" b="1" spc="532">
                <a:solidFill>
                  <a:srgbClr val="4B4B3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4340" y="3172228"/>
            <a:ext cx="79004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A Building Link field has been added to the </a:t>
            </a:r>
            <a:r>
              <a:rPr lang="en-US" sz="2000" err="1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OthImpt</a:t>
            </a: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 Item Page.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4340" y="4045210"/>
            <a:ext cx="79004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New MVP Commercial multipliers to the Cost Valuation Report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4343" y="4907805"/>
            <a:ext cx="77246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Corrected an issue with the Other Building Improvements section displaying incorrectly on the Expanded Appraisal Card.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01200" y="5893070"/>
            <a:ext cx="77246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Corrected multiple issues with Spatial.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4345" y="6111567"/>
            <a:ext cx="77246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Corrected an issue for Appraisal Cards incorrectly printing Ag use sections.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4344" y="7040640"/>
            <a:ext cx="77246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CDU Reason Code and Description print on the Appraisal Cards.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7413" y="7986330"/>
            <a:ext cx="77246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Remodel Year and Degree print on Appraisal Cards.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016605" y="1038463"/>
            <a:ext cx="3255158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8000">
                <a:solidFill>
                  <a:srgbClr val="E8E3DA"/>
                </a:solidFill>
                <a:latin typeface="Brittany"/>
                <a:ea typeface="Brittany"/>
                <a:cs typeface="Brittany"/>
                <a:sym typeface="Brittany"/>
              </a:rPr>
              <a:t>Updates</a:t>
            </a:r>
          </a:p>
        </p:txBody>
      </p:sp>
      <p:grpSp>
        <p:nvGrpSpPr>
          <p:cNvPr id="40" name="Group 40"/>
          <p:cNvGrpSpPr/>
          <p:nvPr/>
        </p:nvGrpSpPr>
        <p:grpSpPr>
          <a:xfrm rot="-10800000">
            <a:off x="-4084158" y="9067487"/>
            <a:ext cx="23374565" cy="254790"/>
            <a:chOff x="0" y="0"/>
            <a:chExt cx="52429688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52429687" cy="69850"/>
            </a:xfrm>
            <a:custGeom>
              <a:avLst/>
              <a:gdLst/>
              <a:ahLst/>
              <a:cxnLst/>
              <a:rect l="l" t="t" r="r" b="b"/>
              <a:pathLst>
                <a:path w="52429687" h="69850">
                  <a:moveTo>
                    <a:pt x="521388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2429687" y="69850"/>
                  </a:lnTo>
                  <a:lnTo>
                    <a:pt x="52429687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 rot="-5400000">
            <a:off x="5783007" y="5706494"/>
            <a:ext cx="6721987" cy="254790"/>
            <a:chOff x="0" y="0"/>
            <a:chExt cx="15077571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15077571" cy="69850"/>
            </a:xfrm>
            <a:custGeom>
              <a:avLst/>
              <a:gdLst/>
              <a:ahLst/>
              <a:cxnLst/>
              <a:rect l="l" t="t" r="r" b="b"/>
              <a:pathLst>
                <a:path w="15077571" h="69850">
                  <a:moveTo>
                    <a:pt x="147867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77571" y="69850"/>
                  </a:lnTo>
                  <a:lnTo>
                    <a:pt x="15077571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601200" y="3185965"/>
            <a:ext cx="638152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Primary Image token in Forms &amp; Docs</a:t>
            </a:r>
          </a:p>
        </p:txBody>
      </p:sp>
      <p:sp>
        <p:nvSpPr>
          <p:cNvPr id="55" name="TextBox 21"/>
          <p:cNvSpPr txBox="1"/>
          <p:nvPr/>
        </p:nvSpPr>
        <p:spPr>
          <a:xfrm>
            <a:off x="9601200" y="3771075"/>
            <a:ext cx="77246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Added the Total Units and Total Unit Types on Property Page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9601200" y="4702578"/>
            <a:ext cx="77246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Land to Building Ratio field at Prop Level</a:t>
            </a:r>
          </a:p>
        </p:txBody>
      </p:sp>
      <p:sp>
        <p:nvSpPr>
          <p:cNvPr id="57" name="TextBox 25"/>
          <p:cNvSpPr txBox="1"/>
          <p:nvPr/>
        </p:nvSpPr>
        <p:spPr>
          <a:xfrm>
            <a:off x="9601200" y="5326305"/>
            <a:ext cx="77246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GRM Override fields added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5BB0C-FAEC-2BED-F03E-75F109EE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136E0B-180D-CD5D-EA2E-3CE8446C4645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C8E1BB-DC18-62FA-933C-0E1DA293A8A0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D740676-A80D-61EF-CDF8-975C8306274E}"/>
              </a:ext>
            </a:extLst>
          </p:cNvPr>
          <p:cNvGrpSpPr/>
          <p:nvPr/>
        </p:nvGrpSpPr>
        <p:grpSpPr>
          <a:xfrm>
            <a:off x="1973806" y="40601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0976029-E90D-1298-FD62-38175129772A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D12A18B-595B-DA92-6325-3528C9743018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222EB6F0-A16B-4ADC-B98B-B12721F0C6D9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1B884F3-4D76-1378-AE79-2DE8099621A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37D7751-E013-0F61-2123-543514C9638B}"/>
              </a:ext>
            </a:extLst>
          </p:cNvPr>
          <p:cNvGrpSpPr/>
          <p:nvPr/>
        </p:nvGrpSpPr>
        <p:grpSpPr>
          <a:xfrm>
            <a:off x="1973806" y="5997816"/>
            <a:ext cx="7060175" cy="1665755"/>
            <a:chOff x="0" y="0"/>
            <a:chExt cx="9413566" cy="2509336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D8D6D3A7-6D4D-4719-7571-864D738B70E3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24A7FAF-08D0-992B-4EC2-503CDB5C9E5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9311472F-8DB3-7721-93D5-7996722AD2DA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A77BA735-FA5B-E368-A5B4-60FDA1B8489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0C9E183-234F-EBC7-A766-571ECB37988F}"/>
              </a:ext>
            </a:extLst>
          </p:cNvPr>
          <p:cNvGrpSpPr/>
          <p:nvPr/>
        </p:nvGrpSpPr>
        <p:grpSpPr>
          <a:xfrm>
            <a:off x="9249470" y="2106548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1F3FDF8F-3F1F-3535-EB0E-2266543A6719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FB4207F1-32BD-07CF-279B-A96E2EC634B4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1F2D0CF0-C37B-C69C-7BD1-323117DF718E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02965385-989D-7729-DA64-EAC719D3DF9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62A4E5B-1A79-C060-B58B-8855E936EE10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B9066C3-A980-B86A-1E95-00812555ED0A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1B2C170D-7BE9-31D9-CE2E-1A4AFB93B72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62E4347-A870-11CE-262C-A56DD2638168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4344BA2-BA48-8233-F254-B575E3ECF36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9CF292C-14C7-CACC-95F3-A2A454F8EA27}"/>
              </a:ext>
            </a:extLst>
          </p:cNvPr>
          <p:cNvGrpSpPr/>
          <p:nvPr/>
        </p:nvGrpSpPr>
        <p:grpSpPr>
          <a:xfrm>
            <a:off x="9249470" y="5997816"/>
            <a:ext cx="7060175" cy="1665755"/>
            <a:chOff x="0" y="0"/>
            <a:chExt cx="9413566" cy="2509336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61C1E33E-33B8-BECE-1E61-BE92AF3342A9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34BBE516-B56F-EB0B-CE4C-7E91D92973B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E6AC511-5D79-B051-DEE3-96D9795A1248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09F71E12-8DF7-F475-D66B-DDFF05A6182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B7FC030-7D6C-5B57-8BF8-4CCD3EA98E3D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178A3A27-D214-F455-1906-951860F91B4B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ED335F91-0568-F003-06B2-C63C53CB1C20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1B7FCF98-09AB-CCAF-CE7F-B2674813E88B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EAA34C60-2FF0-85B2-BC08-4B3EB18FF17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5231151E-AE87-910A-00D4-2E253EFD3EA6}"/>
              </a:ext>
            </a:extLst>
          </p:cNvPr>
          <p:cNvSpPr txBox="1"/>
          <p:nvPr/>
        </p:nvSpPr>
        <p:spPr>
          <a:xfrm>
            <a:off x="1146261" y="935443"/>
            <a:ext cx="7625997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Orion General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AE54666F-65ED-64F6-2D02-AADBDECC9021}"/>
              </a:ext>
            </a:extLst>
          </p:cNvPr>
          <p:cNvSpPr txBox="1"/>
          <p:nvPr/>
        </p:nvSpPr>
        <p:spPr>
          <a:xfrm>
            <a:off x="3788763" y="2154042"/>
            <a:ext cx="4899004" cy="104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Ability to save default settings like on Documents tab Show XX results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73A1948E-747D-B3D5-FF5F-3ABCF168EF32}"/>
              </a:ext>
            </a:extLst>
          </p:cNvPr>
          <p:cNvSpPr txBox="1"/>
          <p:nvPr/>
        </p:nvSpPr>
        <p:spPr>
          <a:xfrm>
            <a:off x="2158652" y="2503938"/>
            <a:ext cx="1205838" cy="56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995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01.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03DD68D7-4F98-ED3A-DDBD-ECEAC4E18098}"/>
              </a:ext>
            </a:extLst>
          </p:cNvPr>
          <p:cNvSpPr txBox="1"/>
          <p:nvPr/>
        </p:nvSpPr>
        <p:spPr>
          <a:xfrm>
            <a:off x="2354984" y="4612333"/>
            <a:ext cx="1205838" cy="56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995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377F872E-3A27-96D5-5377-B802CD50D44C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47" name="TextBox 49">
            <a:extLst>
              <a:ext uri="{FF2B5EF4-FFF2-40B4-BE49-F238E27FC236}">
                <a16:creationId xmlns:a16="http://schemas.microsoft.com/office/drawing/2014/main" id="{D06A19B9-6D62-3F48-D465-11B4A8ED07AE}"/>
              </a:ext>
            </a:extLst>
          </p:cNvPr>
          <p:cNvSpPr txBox="1"/>
          <p:nvPr/>
        </p:nvSpPr>
        <p:spPr>
          <a:xfrm>
            <a:off x="9601860" y="2634066"/>
            <a:ext cx="1205838" cy="56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995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</a:t>
            </a:r>
          </a:p>
        </p:txBody>
      </p:sp>
      <p:grpSp>
        <p:nvGrpSpPr>
          <p:cNvPr id="58" name="Group 14">
            <a:extLst>
              <a:ext uri="{FF2B5EF4-FFF2-40B4-BE49-F238E27FC236}">
                <a16:creationId xmlns:a16="http://schemas.microsoft.com/office/drawing/2014/main" id="{EDC07157-AF76-7474-3356-F043615237D8}"/>
              </a:ext>
            </a:extLst>
          </p:cNvPr>
          <p:cNvGrpSpPr/>
          <p:nvPr/>
        </p:nvGrpSpPr>
        <p:grpSpPr>
          <a:xfrm>
            <a:off x="1979223" y="7935532"/>
            <a:ext cx="7060175" cy="1665755"/>
            <a:chOff x="0" y="0"/>
            <a:chExt cx="9413566" cy="2509336"/>
          </a:xfrm>
        </p:grpSpPr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2E570E9C-BBF4-72B4-2C6C-AD57086E0142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37168504-31BF-16B6-4B2C-8ED68E9F9A40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7">
              <a:extLst>
                <a:ext uri="{FF2B5EF4-FFF2-40B4-BE49-F238E27FC236}">
                  <a16:creationId xmlns:a16="http://schemas.microsoft.com/office/drawing/2014/main" id="{2BBC4630-79AE-7581-B054-126884A7299B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2593D712-D42F-8352-93D1-5123729C9CD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" name="Group 29">
            <a:extLst>
              <a:ext uri="{FF2B5EF4-FFF2-40B4-BE49-F238E27FC236}">
                <a16:creationId xmlns:a16="http://schemas.microsoft.com/office/drawing/2014/main" id="{91AAD8A7-A0BC-F1C0-3D18-4076A01C2D09}"/>
              </a:ext>
            </a:extLst>
          </p:cNvPr>
          <p:cNvGrpSpPr/>
          <p:nvPr/>
        </p:nvGrpSpPr>
        <p:grpSpPr>
          <a:xfrm>
            <a:off x="9254887" y="7935532"/>
            <a:ext cx="7060175" cy="1665755"/>
            <a:chOff x="0" y="0"/>
            <a:chExt cx="9413566" cy="2509336"/>
          </a:xfrm>
        </p:grpSpPr>
        <p:grpSp>
          <p:nvGrpSpPr>
            <p:cNvPr id="64" name="Group 30">
              <a:extLst>
                <a:ext uri="{FF2B5EF4-FFF2-40B4-BE49-F238E27FC236}">
                  <a16:creationId xmlns:a16="http://schemas.microsoft.com/office/drawing/2014/main" id="{22157ECC-3E24-25F2-C1C0-AA5AC6F9768F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4381F465-CF86-C4BF-52C5-D0CFC6F066E8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32">
              <a:extLst>
                <a:ext uri="{FF2B5EF4-FFF2-40B4-BE49-F238E27FC236}">
                  <a16:creationId xmlns:a16="http://schemas.microsoft.com/office/drawing/2014/main" id="{D6D56A46-C4E5-C5C2-3CBA-843CC1B4808D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66" name="Freeform 33">
                <a:extLst>
                  <a:ext uri="{FF2B5EF4-FFF2-40B4-BE49-F238E27FC236}">
                    <a16:creationId xmlns:a16="http://schemas.microsoft.com/office/drawing/2014/main" id="{0EEA3A41-1E28-F482-0C57-01F695B197F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40">
            <a:extLst>
              <a:ext uri="{FF2B5EF4-FFF2-40B4-BE49-F238E27FC236}">
                <a16:creationId xmlns:a16="http://schemas.microsoft.com/office/drawing/2014/main" id="{7D22A805-8D24-90F9-B13E-CE194BF5772E}"/>
              </a:ext>
            </a:extLst>
          </p:cNvPr>
          <p:cNvSpPr txBox="1"/>
          <p:nvPr/>
        </p:nvSpPr>
        <p:spPr>
          <a:xfrm>
            <a:off x="11159378" y="2394055"/>
            <a:ext cx="4899004" cy="104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additional document sorting options?</a:t>
            </a:r>
          </a:p>
        </p:txBody>
      </p:sp>
      <p:sp>
        <p:nvSpPr>
          <p:cNvPr id="53" name="TextBox 40">
            <a:extLst>
              <a:ext uri="{FF2B5EF4-FFF2-40B4-BE49-F238E27FC236}">
                <a16:creationId xmlns:a16="http://schemas.microsoft.com/office/drawing/2014/main" id="{D1C264E7-B57B-35EC-6864-CA3356297648}"/>
              </a:ext>
            </a:extLst>
          </p:cNvPr>
          <p:cNvSpPr txBox="1"/>
          <p:nvPr/>
        </p:nvSpPr>
        <p:spPr>
          <a:xfrm>
            <a:off x="3941999" y="4227258"/>
            <a:ext cx="489900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Adding a photo gallery view instead of having only a single image view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if printable, how would that work?</a:t>
            </a: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F5C119B6-29E3-8873-4B30-EEE0BEFAA269}"/>
              </a:ext>
            </a:extLst>
          </p:cNvPr>
          <p:cNvSpPr txBox="1"/>
          <p:nvPr/>
        </p:nvSpPr>
        <p:spPr>
          <a:xfrm>
            <a:off x="11237902" y="4338979"/>
            <a:ext cx="489900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Group or Sort Forms/Docs by Mailing Address - ListManager</a:t>
            </a:r>
          </a:p>
        </p:txBody>
      </p:sp>
      <p:sp>
        <p:nvSpPr>
          <p:cNvPr id="72" name="TextBox 40">
            <a:extLst>
              <a:ext uri="{FF2B5EF4-FFF2-40B4-BE49-F238E27FC236}">
                <a16:creationId xmlns:a16="http://schemas.microsoft.com/office/drawing/2014/main" id="{C5DB386E-9243-8930-FF1C-6E5C40EF0C96}"/>
              </a:ext>
            </a:extLst>
          </p:cNvPr>
          <p:cNvSpPr txBox="1"/>
          <p:nvPr/>
        </p:nvSpPr>
        <p:spPr>
          <a:xfrm>
            <a:off x="11203783" y="6186243"/>
            <a:ext cx="4899004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Party record with 2 mailing addresses: unable to delete one since the Delete option was not active  -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remove add field and use two party records to track</a:t>
            </a:r>
          </a:p>
        </p:txBody>
      </p:sp>
      <p:sp>
        <p:nvSpPr>
          <p:cNvPr id="73" name="TextBox 40">
            <a:extLst>
              <a:ext uri="{FF2B5EF4-FFF2-40B4-BE49-F238E27FC236}">
                <a16:creationId xmlns:a16="http://schemas.microsoft.com/office/drawing/2014/main" id="{FE40D2E6-AEFF-E245-702F-45DF156DBB24}"/>
              </a:ext>
            </a:extLst>
          </p:cNvPr>
          <p:cNvSpPr txBox="1"/>
          <p:nvPr/>
        </p:nvSpPr>
        <p:spPr>
          <a:xfrm>
            <a:off x="3843684" y="8484309"/>
            <a:ext cx="489900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Recorded Date to the Transfer display grid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in Orion, need to test</a:t>
            </a:r>
          </a:p>
        </p:txBody>
      </p:sp>
      <p:sp>
        <p:nvSpPr>
          <p:cNvPr id="74" name="TextBox 40">
            <a:extLst>
              <a:ext uri="{FF2B5EF4-FFF2-40B4-BE49-F238E27FC236}">
                <a16:creationId xmlns:a16="http://schemas.microsoft.com/office/drawing/2014/main" id="{4B11CEE0-85FA-20B0-F5EE-AD8907F7931C}"/>
              </a:ext>
            </a:extLst>
          </p:cNvPr>
          <p:cNvSpPr txBox="1"/>
          <p:nvPr/>
        </p:nvSpPr>
        <p:spPr>
          <a:xfrm>
            <a:off x="4047412" y="6305740"/>
            <a:ext cx="489900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Land Model to Select Properties query in List Manager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Hold issues with pulling parameters from App tab</a:t>
            </a:r>
          </a:p>
        </p:txBody>
      </p:sp>
      <p:sp>
        <p:nvSpPr>
          <p:cNvPr id="75" name="TextBox 40">
            <a:extLst>
              <a:ext uri="{FF2B5EF4-FFF2-40B4-BE49-F238E27FC236}">
                <a16:creationId xmlns:a16="http://schemas.microsoft.com/office/drawing/2014/main" id="{10728E89-ABC5-F5E3-DEF5-334AB6BE487E}"/>
              </a:ext>
            </a:extLst>
          </p:cNvPr>
          <p:cNvSpPr txBox="1"/>
          <p:nvPr/>
        </p:nvSpPr>
        <p:spPr>
          <a:xfrm>
            <a:off x="11231946" y="8214411"/>
            <a:ext cx="489900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System-Wide Property Flag behavior could be added to the Party Record Flags. Flags follow the owner record.</a:t>
            </a:r>
          </a:p>
        </p:txBody>
      </p:sp>
      <p:grpSp>
        <p:nvGrpSpPr>
          <p:cNvPr id="41" name="Group 4">
            <a:extLst>
              <a:ext uri="{FF2B5EF4-FFF2-40B4-BE49-F238E27FC236}">
                <a16:creationId xmlns:a16="http://schemas.microsoft.com/office/drawing/2014/main" id="{A840B461-58D0-6C4A-C113-E26D03AB404E}"/>
              </a:ext>
            </a:extLst>
          </p:cNvPr>
          <p:cNvGrpSpPr/>
          <p:nvPr/>
        </p:nvGrpSpPr>
        <p:grpSpPr>
          <a:xfrm>
            <a:off x="1972970" y="2104105"/>
            <a:ext cx="7060175" cy="1665755"/>
            <a:chOff x="0" y="0"/>
            <a:chExt cx="9413566" cy="2509336"/>
          </a:xfrm>
        </p:grpSpPr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BC496E21-B4B5-FA78-DC31-D76A557CD6AF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AAF94127-0DA5-BC8C-C426-27B52ACB498D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id="{A46D97C7-A917-04E1-4355-3E6B0483AFFF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1709257-467F-A5E3-74BB-49B438B045B6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TextBox 40">
            <a:extLst>
              <a:ext uri="{FF2B5EF4-FFF2-40B4-BE49-F238E27FC236}">
                <a16:creationId xmlns:a16="http://schemas.microsoft.com/office/drawing/2014/main" id="{4E72BBF2-AA2A-3445-E191-274905B7E462}"/>
              </a:ext>
            </a:extLst>
          </p:cNvPr>
          <p:cNvSpPr txBox="1"/>
          <p:nvPr/>
        </p:nvSpPr>
        <p:spPr>
          <a:xfrm>
            <a:off x="3941163" y="2306442"/>
            <a:ext cx="4899004" cy="104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Ability to save default settings like on Documents tab Show XX results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7" name="Slide Zoom 76">
                <a:extLst>
                  <a:ext uri="{FF2B5EF4-FFF2-40B4-BE49-F238E27FC236}">
                    <a16:creationId xmlns:a16="http://schemas.microsoft.com/office/drawing/2014/main" id="{410042A6-0BBB-493B-695A-8A27AA2A0E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5901264"/>
                  </p:ext>
                </p:extLst>
              </p:nvPr>
            </p:nvGraphicFramePr>
            <p:xfrm>
              <a:off x="2127749" y="2537003"/>
              <a:ext cx="1597090" cy="898363"/>
            </p:xfrm>
            <a:graphic>
              <a:graphicData uri="http://schemas.microsoft.com/office/powerpoint/2016/slidezoom">
                <pslz:sldZm>
                  <pslz:sldZmObj sldId="307" cId="1082710238">
                    <pslz:zmPr id="{25AB17F5-617D-4ED0-815A-D1AB89A9BB9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97090" cy="8983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7" name="Slide Zoom 7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10042A6-0BBB-493B-695A-8A27AA2A0E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7749" y="2537003"/>
                <a:ext cx="1597090" cy="8983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79" name="Graphic 78" descr="Checkmark with solid fill">
            <a:extLst>
              <a:ext uri="{FF2B5EF4-FFF2-40B4-BE49-F238E27FC236}">
                <a16:creationId xmlns:a16="http://schemas.microsoft.com/office/drawing/2014/main" id="{91A093C8-B61B-D00D-3E8F-88C758ABD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3943" y="4468416"/>
            <a:ext cx="741671" cy="741671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1" name="Slide Zoom 80">
                <a:extLst>
                  <a:ext uri="{FF2B5EF4-FFF2-40B4-BE49-F238E27FC236}">
                    <a16:creationId xmlns:a16="http://schemas.microsoft.com/office/drawing/2014/main" id="{802A7EA0-2710-B473-089E-2A6E7A73E6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6642084"/>
                  </p:ext>
                </p:extLst>
              </p:nvPr>
            </p:nvGraphicFramePr>
            <p:xfrm>
              <a:off x="9279039" y="6294936"/>
              <a:ext cx="1803835" cy="1014657"/>
            </p:xfrm>
            <a:graphic>
              <a:graphicData uri="http://schemas.microsoft.com/office/powerpoint/2016/slidezoom">
                <pslz:sldZm>
                  <pslz:sldZmObj sldId="308" cId="3107068739">
                    <pslz:zmPr id="{3DD7798F-6B72-4890-9890-88EBFDE434FA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3835" cy="10146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1" name="Slide Zoom 8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02A7EA0-2710-B473-089E-2A6E7A73E6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79039" y="6294936"/>
                <a:ext cx="1803835" cy="10146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2" name="Graphic 81" descr="Checkmark with solid fill">
            <a:extLst>
              <a:ext uri="{FF2B5EF4-FFF2-40B4-BE49-F238E27FC236}">
                <a16:creationId xmlns:a16="http://schemas.microsoft.com/office/drawing/2014/main" id="{9FB3FFAC-2ED0-E591-37AE-6D4C4348E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7284" y="8397573"/>
            <a:ext cx="741671" cy="741671"/>
          </a:xfrm>
          <a:prstGeom prst="rect">
            <a:avLst/>
          </a:prstGeom>
        </p:spPr>
      </p:pic>
      <p:pic>
        <p:nvPicPr>
          <p:cNvPr id="86" name="Graphic 85" descr="Workflow with solid fill">
            <a:extLst>
              <a:ext uri="{FF2B5EF4-FFF2-40B4-BE49-F238E27FC236}">
                <a16:creationId xmlns:a16="http://schemas.microsoft.com/office/drawing/2014/main" id="{D0F59E80-A43B-5595-19A5-21FC0218F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3756" y="82248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4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B7FB-597D-8BC3-7082-4F2D9834F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D0C1CD-8BCC-3711-DD8E-4F689108F24A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CE326E-A149-67F2-B2C1-0C7684395925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572BE67-F1F9-57FB-4859-908689FC77AF}"/>
              </a:ext>
            </a:extLst>
          </p:cNvPr>
          <p:cNvGrpSpPr/>
          <p:nvPr/>
        </p:nvGrpSpPr>
        <p:grpSpPr>
          <a:xfrm>
            <a:off x="1973806" y="2106548"/>
            <a:ext cx="7060175" cy="1665755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17D5E17-F026-3913-EBE0-46049098F4EB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FEAC44B-7969-025D-3C2F-00CB5C1E3AC6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3F5D82D-C272-7030-47F0-2FC5613193A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774060F-7728-20D2-4F5D-6A9D816DC30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9F92782-EC9E-1B4F-EFAB-2C9B83181D06}"/>
              </a:ext>
            </a:extLst>
          </p:cNvPr>
          <p:cNvGrpSpPr/>
          <p:nvPr/>
        </p:nvGrpSpPr>
        <p:grpSpPr>
          <a:xfrm>
            <a:off x="1973806" y="4060100"/>
            <a:ext cx="7060175" cy="1665755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872E9D9-809C-CD56-E270-933DE1F28C9C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BCCDFDA-C3C0-B783-5F82-A55FDEDA906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6C71EE93-F36B-16D0-7DDC-CDBFDCF06301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7C747E0-8A4E-9821-E05C-71C2DEBEA97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27C21FC-F8C8-61DB-59B8-EE5ED6F9C8CB}"/>
              </a:ext>
            </a:extLst>
          </p:cNvPr>
          <p:cNvGrpSpPr/>
          <p:nvPr/>
        </p:nvGrpSpPr>
        <p:grpSpPr>
          <a:xfrm>
            <a:off x="9249470" y="2106548"/>
            <a:ext cx="7060175" cy="1665755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1A3AE5E2-1D18-F791-A1AC-0FB394F71C78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01C3D8C-2770-68FC-A9DD-D331FCA3ABC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853BC45B-82CD-DD48-8161-B3CD6A5565C6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3EB169B-48F6-3D95-1B42-3986D8FE145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3E7126F-03F2-C757-82DE-B4A98AADBC49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A40B238A-73A6-BFD6-E9A7-93BEFEC6C13B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285924-97DE-CE6E-CD2C-530678A88FBF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96721807-9390-7E6A-01C5-E03F1FBBAFC4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C5BFA6E4-5B3E-5551-6520-59E8BB654EA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85DE3F2-354F-6D6E-2EBF-C844473F941E}"/>
              </a:ext>
            </a:extLst>
          </p:cNvPr>
          <p:cNvGrpSpPr/>
          <p:nvPr/>
        </p:nvGrpSpPr>
        <p:grpSpPr>
          <a:xfrm>
            <a:off x="9249470" y="4060100"/>
            <a:ext cx="7060175" cy="1665755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7ED1EFD4-72DD-3E67-675A-01FAF8CB1808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44CBD256-7021-ACE9-9180-8A29485E69FD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90400BD9-7850-D0AE-4F9D-1D12186178B0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2C0770A-FA09-962B-264A-FD066C99564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9BE7F1CE-A6E8-BE4A-BBCE-9B0E67A70B91}"/>
              </a:ext>
            </a:extLst>
          </p:cNvPr>
          <p:cNvSpPr txBox="1"/>
          <p:nvPr/>
        </p:nvSpPr>
        <p:spPr>
          <a:xfrm>
            <a:off x="1146261" y="935443"/>
            <a:ext cx="1264593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Orion General Requests </a:t>
            </a:r>
            <a:r>
              <a:rPr lang="en-US" sz="4595" b="1" err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Cont</a:t>
            </a:r>
            <a:endParaRPr lang="en-US" sz="4595" b="1">
              <a:solidFill>
                <a:srgbClr val="464542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C789A14A-FE8E-74A3-41C3-630C877D8666}"/>
              </a:ext>
            </a:extLst>
          </p:cNvPr>
          <p:cNvSpPr txBox="1"/>
          <p:nvPr/>
        </p:nvSpPr>
        <p:spPr>
          <a:xfrm>
            <a:off x="3941999" y="2308885"/>
            <a:ext cx="4899004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Display phone number and email from the Party Record on Summary tab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discussing layout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79209D0E-3582-0D46-4BB2-489961F17DC3}"/>
              </a:ext>
            </a:extLst>
          </p:cNvPr>
          <p:cNvSpPr txBox="1"/>
          <p:nvPr/>
        </p:nvSpPr>
        <p:spPr>
          <a:xfrm>
            <a:off x="13188400" y="516691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2446B360-26ED-7902-E5EC-7DF235008437}"/>
              </a:ext>
            </a:extLst>
          </p:cNvPr>
          <p:cNvSpPr txBox="1"/>
          <p:nvPr/>
        </p:nvSpPr>
        <p:spPr>
          <a:xfrm>
            <a:off x="11159378" y="2394055"/>
            <a:ext cx="4899004" cy="104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Item page Copy and Paste function in the CAMA Tree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working on it</a:t>
            </a:r>
          </a:p>
        </p:txBody>
      </p:sp>
      <p:sp>
        <p:nvSpPr>
          <p:cNvPr id="53" name="TextBox 40">
            <a:extLst>
              <a:ext uri="{FF2B5EF4-FFF2-40B4-BE49-F238E27FC236}">
                <a16:creationId xmlns:a16="http://schemas.microsoft.com/office/drawing/2014/main" id="{3978DD2B-AD70-A727-EC5C-7C65F17BCD4C}"/>
              </a:ext>
            </a:extLst>
          </p:cNvPr>
          <p:cNvSpPr txBox="1"/>
          <p:nvPr/>
        </p:nvSpPr>
        <p:spPr>
          <a:xfrm>
            <a:off x="4071296" y="4447595"/>
            <a:ext cx="47045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List Price field in Transfer – </a:t>
            </a:r>
            <a:r>
              <a:rPr lang="en-US" sz="24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add to the custom section by PVD/County</a:t>
            </a:r>
          </a:p>
        </p:txBody>
      </p:sp>
      <p:pic>
        <p:nvPicPr>
          <p:cNvPr id="14" name="Graphic 13" descr="Workflow with solid fill">
            <a:extLst>
              <a:ext uri="{FF2B5EF4-FFF2-40B4-BE49-F238E27FC236}">
                <a16:creationId xmlns:a16="http://schemas.microsoft.com/office/drawing/2014/main" id="{46F929BD-DEB5-7405-580C-7911F97C7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9706" y="2424168"/>
            <a:ext cx="914400" cy="914400"/>
          </a:xfrm>
          <a:prstGeom prst="rect">
            <a:avLst/>
          </a:prstGeom>
        </p:spPr>
      </p:pic>
      <p:pic>
        <p:nvPicPr>
          <p:cNvPr id="15" name="Graphic 14" descr="Workflow with solid fill">
            <a:extLst>
              <a:ext uri="{FF2B5EF4-FFF2-40B4-BE49-F238E27FC236}">
                <a16:creationId xmlns:a16="http://schemas.microsoft.com/office/drawing/2014/main" id="{511A2D07-1270-52D5-2B78-7176F9FC9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2641" y="2457510"/>
            <a:ext cx="914400" cy="9144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9594C2BD-0B01-AD88-5056-B56556A25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3971" y="4419457"/>
            <a:ext cx="741671" cy="741671"/>
          </a:xfrm>
          <a:prstGeom prst="rect">
            <a:avLst/>
          </a:prstGeom>
        </p:spPr>
      </p:pic>
      <p:sp>
        <p:nvSpPr>
          <p:cNvPr id="17" name="TextBox 40">
            <a:extLst>
              <a:ext uri="{FF2B5EF4-FFF2-40B4-BE49-F238E27FC236}">
                <a16:creationId xmlns:a16="http://schemas.microsoft.com/office/drawing/2014/main" id="{028C1BEB-17D4-7A7A-594B-EE4B11ADEDC9}"/>
              </a:ext>
            </a:extLst>
          </p:cNvPr>
          <p:cNvSpPr txBox="1"/>
          <p:nvPr/>
        </p:nvSpPr>
        <p:spPr>
          <a:xfrm>
            <a:off x="11159378" y="4464181"/>
            <a:ext cx="48990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additional fields to the History tab  </a:t>
            </a:r>
            <a:endParaRPr lang="en-US" sz="2400">
              <a:solidFill>
                <a:srgbClr val="66330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BD1AB125-1687-8DFC-6416-B3821A0C9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070" y="4464181"/>
            <a:ext cx="741671" cy="7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76081" y="2191870"/>
            <a:ext cx="7060175" cy="1882002"/>
            <a:chOff x="0" y="0"/>
            <a:chExt cx="9413566" cy="2509336"/>
          </a:xfrm>
        </p:grpSpPr>
        <p:grpSp>
          <p:nvGrpSpPr>
            <p:cNvPr id="5" name="Group 5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976081" y="4358807"/>
            <a:ext cx="7060175" cy="1882002"/>
            <a:chOff x="0" y="0"/>
            <a:chExt cx="9413566" cy="2509336"/>
          </a:xfrm>
        </p:grpSpPr>
        <p:grpSp>
          <p:nvGrpSpPr>
            <p:cNvPr id="10" name="Group 10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976081" y="6525745"/>
            <a:ext cx="7060175" cy="1882002"/>
            <a:chOff x="0" y="0"/>
            <a:chExt cx="9413566" cy="2509336"/>
          </a:xfrm>
        </p:grpSpPr>
        <p:grpSp>
          <p:nvGrpSpPr>
            <p:cNvPr id="15" name="Group 15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9251745" y="2191870"/>
            <a:ext cx="7060175" cy="1882002"/>
            <a:chOff x="0" y="0"/>
            <a:chExt cx="9413566" cy="2509336"/>
          </a:xfrm>
        </p:grpSpPr>
        <p:grpSp>
          <p:nvGrpSpPr>
            <p:cNvPr id="20" name="Group 20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9251745" y="4358807"/>
            <a:ext cx="7060175" cy="1882002"/>
            <a:chOff x="0" y="0"/>
            <a:chExt cx="9413566" cy="2509336"/>
          </a:xfrm>
        </p:grpSpPr>
        <p:grpSp>
          <p:nvGrpSpPr>
            <p:cNvPr id="25" name="Group 25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9251745" y="6525745"/>
            <a:ext cx="7060175" cy="1882002"/>
            <a:chOff x="0" y="0"/>
            <a:chExt cx="9413566" cy="2509336"/>
          </a:xfrm>
        </p:grpSpPr>
        <p:grpSp>
          <p:nvGrpSpPr>
            <p:cNvPr id="30" name="Group 30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9251745" y="4358807"/>
            <a:ext cx="7060175" cy="1882002"/>
            <a:chOff x="0" y="0"/>
            <a:chExt cx="9413566" cy="2509336"/>
          </a:xfrm>
        </p:grpSpPr>
        <p:grpSp>
          <p:nvGrpSpPr>
            <p:cNvPr id="35" name="Group 35"/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/>
          <p:cNvSpPr txBox="1"/>
          <p:nvPr/>
        </p:nvSpPr>
        <p:spPr>
          <a:xfrm>
            <a:off x="1146261" y="935443"/>
            <a:ext cx="7625997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Appeal Requests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69048" y="2253903"/>
            <a:ext cx="4899004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Appeal Packet Value Indication Displaying Income Value can be misleading – </a:t>
            </a:r>
            <a:r>
              <a:rPr lang="en-US" sz="28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all the rules for this setup need to be changed.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69048" y="4482523"/>
            <a:ext cx="4899004" cy="168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3200" b="0" i="0">
                <a:solidFill>
                  <a:srgbClr val="616161"/>
                </a:solidFill>
                <a:effectLst/>
                <a:latin typeface="Belleza" panose="020B0604020202020204" charset="0"/>
              </a:rPr>
              <a:t>Add selectable Hearing Location for Inf </a:t>
            </a:r>
            <a:r>
              <a:rPr lang="en-US" sz="3200" b="0" i="0" err="1">
                <a:solidFill>
                  <a:srgbClr val="616161"/>
                </a:solidFill>
                <a:effectLst/>
                <a:latin typeface="Belleza" panose="020B0604020202020204" charset="0"/>
              </a:rPr>
              <a:t>lvl</a:t>
            </a:r>
            <a:r>
              <a:rPr lang="en-US" sz="3200" b="0" i="0">
                <a:solidFill>
                  <a:srgbClr val="616161"/>
                </a:solidFill>
                <a:effectLst/>
                <a:latin typeface="Belleza" panose="020B0604020202020204" charset="0"/>
              </a:rPr>
              <a:t> appeals – </a:t>
            </a:r>
            <a:r>
              <a:rPr lang="en-US" sz="3200" b="0" i="0">
                <a:solidFill>
                  <a:srgbClr val="663300"/>
                </a:solidFill>
                <a:effectLst/>
                <a:latin typeface="Belleza" panose="020B0604020202020204" charset="0"/>
              </a:rPr>
              <a:t>use alternate option</a:t>
            </a:r>
            <a:endParaRPr lang="en-US" sz="3187">
              <a:solidFill>
                <a:srgbClr val="663300"/>
              </a:solidFill>
              <a:latin typeface="Belleza" panose="020B0604020202020204" charset="0"/>
              <a:ea typeface="Belleza"/>
              <a:cs typeface="Belleza"/>
              <a:sym typeface="Belleza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1715318" y="2519431"/>
            <a:ext cx="3969540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Comp Sales Map Display with print option – </a:t>
            </a:r>
            <a:r>
              <a:rPr lang="en-US" sz="28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limited changes at this time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97506" y="4558041"/>
            <a:ext cx="4805164" cy="1682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2800" b="0" i="0">
                <a:solidFill>
                  <a:srgbClr val="616161"/>
                </a:solidFill>
                <a:effectLst/>
                <a:latin typeface="Belleza" panose="020B0604020202020204" charset="0"/>
              </a:rPr>
              <a:t>Attach forms during Group Appeals like print appointment letters</a:t>
            </a:r>
            <a:endParaRPr lang="en-US" sz="2800">
              <a:solidFill>
                <a:srgbClr val="777775"/>
              </a:solidFill>
              <a:latin typeface="Belleza" panose="020B0604020202020204" charset="0"/>
              <a:ea typeface="Belleza"/>
              <a:cs typeface="Belleza"/>
              <a:sym typeface="Belleza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099066" y="9267825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7" name="Slide Zoom 56">
                <a:extLst>
                  <a:ext uri="{FF2B5EF4-FFF2-40B4-BE49-F238E27FC236}">
                    <a16:creationId xmlns:a16="http://schemas.microsoft.com/office/drawing/2014/main" id="{FFF07275-FF09-4A14-5F54-8972719558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344268"/>
                  </p:ext>
                </p:extLst>
              </p:nvPr>
            </p:nvGraphicFramePr>
            <p:xfrm>
              <a:off x="9251745" y="2540642"/>
              <a:ext cx="1882002" cy="1058626"/>
            </p:xfrm>
            <a:graphic>
              <a:graphicData uri="http://schemas.microsoft.com/office/powerpoint/2016/slidezoom">
                <pslz:sldZm>
                  <pslz:sldZmObj sldId="293" cId="1073601500">
                    <pslz:zmPr id="{9DDC3A66-6AF8-427D-B92A-97615D896DB6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82002" cy="10586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7" name="Slide Zoom 5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FF07275-FF09-4A14-5F54-8972719558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51745" y="2540642"/>
                <a:ext cx="1882002" cy="10586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1" name="Graphic 40" descr="Workflow with solid fill">
            <a:extLst>
              <a:ext uri="{FF2B5EF4-FFF2-40B4-BE49-F238E27FC236}">
                <a16:creationId xmlns:a16="http://schemas.microsoft.com/office/drawing/2014/main" id="{B0B848B2-2AEB-C7C5-57EB-B56852034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2640" y="261423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4336342E-A26F-D5CA-0BD1-CB9B7F6CC1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0007292"/>
                  </p:ext>
                </p:extLst>
              </p:nvPr>
            </p:nvGraphicFramePr>
            <p:xfrm>
              <a:off x="2057876" y="4880233"/>
              <a:ext cx="1663929" cy="935960"/>
            </p:xfrm>
            <a:graphic>
              <a:graphicData uri="http://schemas.microsoft.com/office/powerpoint/2016/slidezoom">
                <pslz:sldZm>
                  <pslz:sldZmObj sldId="311" cId="1286575604">
                    <pslz:zmPr id="{5A1C8C69-62C4-4727-A657-E5C1444F91E7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3929" cy="9359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8" name="Slide Zoom 4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336342E-A26F-D5CA-0BD1-CB9B7F6CC1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7876" y="4880233"/>
                <a:ext cx="1663929" cy="93596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024EF686-1C28-AD14-E4BA-6EF315BA2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3665" y="4880233"/>
            <a:ext cx="741671" cy="7416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718AF-5F04-9748-8A6E-79EBC9788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292B4C-1806-07C8-19D4-882DD556F60C}"/>
              </a:ext>
            </a:extLst>
          </p:cNvPr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4E7F07-3E5C-2342-52D1-3B8400194D36}"/>
                </a:ext>
              </a:extLst>
            </p:cNvPr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A4D1711-D6B7-39C2-CE6F-536E1ABA3A48}"/>
              </a:ext>
            </a:extLst>
          </p:cNvPr>
          <p:cNvGrpSpPr/>
          <p:nvPr/>
        </p:nvGrpSpPr>
        <p:grpSpPr>
          <a:xfrm>
            <a:off x="1976081" y="2191870"/>
            <a:ext cx="7060175" cy="1882002"/>
            <a:chOff x="0" y="0"/>
            <a:chExt cx="9413566" cy="250933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DB4C2CD-884C-B5EE-18CA-12A92CF34725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0D47281-3653-E868-8C64-166712FEC21D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66BB2058-3E00-D096-3A6D-EC756E8BF2E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1EF3417-33FE-FA98-CD1A-2814BFD909A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5D153E0-3F98-2B48-7A84-2122D89BAD85}"/>
              </a:ext>
            </a:extLst>
          </p:cNvPr>
          <p:cNvGrpSpPr/>
          <p:nvPr/>
        </p:nvGrpSpPr>
        <p:grpSpPr>
          <a:xfrm>
            <a:off x="1976081" y="4358807"/>
            <a:ext cx="7060175" cy="1882002"/>
            <a:chOff x="0" y="0"/>
            <a:chExt cx="9413566" cy="2509336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2F3DF25-A9A6-4077-CBFA-7B1B15D4C971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55FE8CF-2747-424A-A131-95CD414B1779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CBCAED71-3D2C-0DFB-AE0C-46CCDFC5164C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A068B0F-5943-3274-ACF4-727F0AF0CA5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033B33E-EB90-D25A-4C78-6ACAC852FEA3}"/>
              </a:ext>
            </a:extLst>
          </p:cNvPr>
          <p:cNvGrpSpPr/>
          <p:nvPr/>
        </p:nvGrpSpPr>
        <p:grpSpPr>
          <a:xfrm>
            <a:off x="1976081" y="6525745"/>
            <a:ext cx="7060175" cy="1882002"/>
            <a:chOff x="0" y="0"/>
            <a:chExt cx="9413566" cy="2509336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154811DA-8C15-C1E6-CF7F-46972220360A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526A43EA-938C-D36C-1C31-D6DF46BD74C5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FDB99C76-5D69-7E20-1422-31AC6042B38A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86CC632E-72A5-E64C-DED8-CDBA64DD86C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C6BF78B-A9D9-1A42-188A-EBBCED38B048}"/>
              </a:ext>
            </a:extLst>
          </p:cNvPr>
          <p:cNvGrpSpPr/>
          <p:nvPr/>
        </p:nvGrpSpPr>
        <p:grpSpPr>
          <a:xfrm>
            <a:off x="9251745" y="2191870"/>
            <a:ext cx="7060175" cy="1882002"/>
            <a:chOff x="0" y="0"/>
            <a:chExt cx="9413566" cy="2509336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905FFF7D-7C34-DE76-CD82-BDD094D9E3D2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DB416DC-88A5-E745-B465-BDC43AB9C2F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FE87882F-FB9B-66AD-71C3-E369CD1AE344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A7EA4803-070B-9AFA-CE3E-89BC950BCFF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E75CCD7-1B3F-1336-7CB0-CCBCF4C43890}"/>
              </a:ext>
            </a:extLst>
          </p:cNvPr>
          <p:cNvGrpSpPr/>
          <p:nvPr/>
        </p:nvGrpSpPr>
        <p:grpSpPr>
          <a:xfrm>
            <a:off x="9251745" y="4358807"/>
            <a:ext cx="7060175" cy="1882002"/>
            <a:chOff x="0" y="0"/>
            <a:chExt cx="9413566" cy="2509336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A52158B5-5906-B674-F8C1-209D1D7FB3CF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278C5D42-D6E6-25B4-27EC-DC10032999DC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D3B2C0D-E23E-93A9-E069-62876C7849FD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10F1A9C-004F-07E5-7608-91272067931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8E3D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52401934-9B25-8592-16DC-95B4BF55365D}"/>
              </a:ext>
            </a:extLst>
          </p:cNvPr>
          <p:cNvGrpSpPr/>
          <p:nvPr/>
        </p:nvGrpSpPr>
        <p:grpSpPr>
          <a:xfrm>
            <a:off x="9251745" y="6525745"/>
            <a:ext cx="7060175" cy="1882002"/>
            <a:chOff x="0" y="0"/>
            <a:chExt cx="9413566" cy="2509336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8FADA6CC-F217-40D8-4249-7AEF1371EBF8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433D763B-FF15-A354-961B-D1C278B70430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435A5930-8F6E-8B94-5BA3-88D075AFA465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412A99AE-0812-7A1A-E489-D7D9B3057DF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2EA6EBA-52E6-ED4B-3F4F-4148196EA104}"/>
              </a:ext>
            </a:extLst>
          </p:cNvPr>
          <p:cNvGrpSpPr/>
          <p:nvPr/>
        </p:nvGrpSpPr>
        <p:grpSpPr>
          <a:xfrm>
            <a:off x="9251745" y="4358807"/>
            <a:ext cx="7060175" cy="1882002"/>
            <a:chOff x="0" y="0"/>
            <a:chExt cx="9413566" cy="2509336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84459401-F668-2D26-A662-22EDA6F06B34}"/>
                </a:ext>
              </a:extLst>
            </p:cNvPr>
            <p:cNvGrpSpPr/>
            <p:nvPr/>
          </p:nvGrpSpPr>
          <p:grpSpPr>
            <a:xfrm>
              <a:off x="2173481" y="0"/>
              <a:ext cx="7240086" cy="2509336"/>
              <a:chOff x="0" y="0"/>
              <a:chExt cx="5522070" cy="1913890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6A5BB1AA-5F7D-E467-14A1-3888CBCEE497}"/>
                  </a:ext>
                </a:extLst>
              </p:cNvPr>
              <p:cNvSpPr/>
              <p:nvPr/>
            </p:nvSpPr>
            <p:spPr>
              <a:xfrm>
                <a:off x="0" y="0"/>
                <a:ext cx="552207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5522070" h="1913890">
                    <a:moveTo>
                      <a:pt x="539761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97610" y="0"/>
                    </a:lnTo>
                    <a:cubicBezTo>
                      <a:pt x="5466190" y="0"/>
                      <a:pt x="5522070" y="55880"/>
                      <a:pt x="5522070" y="124460"/>
                    </a:cubicBezTo>
                    <a:lnTo>
                      <a:pt x="5522070" y="1789430"/>
                    </a:lnTo>
                    <a:cubicBezTo>
                      <a:pt x="5522070" y="1858010"/>
                      <a:pt x="5466190" y="1913890"/>
                      <a:pt x="5397610" y="1913890"/>
                    </a:cubicBez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1BD3EEAF-78BE-362C-6EC4-834AB5F63742}"/>
                </a:ext>
              </a:extLst>
            </p:cNvPr>
            <p:cNvGrpSpPr/>
            <p:nvPr/>
          </p:nvGrpSpPr>
          <p:grpSpPr>
            <a:xfrm>
              <a:off x="0" y="0"/>
              <a:ext cx="2509336" cy="2509336"/>
              <a:chOff x="0" y="0"/>
              <a:chExt cx="1913890" cy="191389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7505D637-7025-7EDB-44C1-AA051161BFD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AA7D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1E746858-9283-E808-A1EF-346AD7975397}"/>
              </a:ext>
            </a:extLst>
          </p:cNvPr>
          <p:cNvSpPr txBox="1"/>
          <p:nvPr/>
        </p:nvSpPr>
        <p:spPr>
          <a:xfrm>
            <a:off x="1146261" y="935443"/>
            <a:ext cx="7625997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Appraisal Tab Requests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A80160BD-F077-EE15-FECB-5CD3B04B8070}"/>
              </a:ext>
            </a:extLst>
          </p:cNvPr>
          <p:cNvSpPr txBox="1"/>
          <p:nvPr/>
        </p:nvSpPr>
        <p:spPr>
          <a:xfrm>
            <a:off x="3969048" y="2253903"/>
            <a:ext cx="4899004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non-conforming Bed field under Information for Comp Sales on the ResBldg line and on PRC – </a:t>
            </a:r>
            <a:r>
              <a:rPr lang="en-US" sz="28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needs further discussion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2B64ACD7-7458-FD74-EC54-1C9ABE245E83}"/>
              </a:ext>
            </a:extLst>
          </p:cNvPr>
          <p:cNvSpPr txBox="1"/>
          <p:nvPr/>
        </p:nvSpPr>
        <p:spPr>
          <a:xfrm>
            <a:off x="4073571" y="4474531"/>
            <a:ext cx="4794481" cy="1670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commercial basement adjustments like Physical, Functional, and Override % GD 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6746E9E7-D370-536F-6C7F-A2359F5F31B2}"/>
              </a:ext>
            </a:extLst>
          </p:cNvPr>
          <p:cNvSpPr txBox="1"/>
          <p:nvPr/>
        </p:nvSpPr>
        <p:spPr>
          <a:xfrm>
            <a:off x="11154781" y="2358232"/>
            <a:ext cx="506750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Add a data entry view for the components of the Dwelling / Commercial </a:t>
            </a:r>
            <a:r>
              <a:rPr lang="en-US" sz="2200" err="1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Bldgs</a:t>
            </a:r>
            <a:r>
              <a:rPr lang="en-US" sz="22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 – </a:t>
            </a:r>
            <a:r>
              <a:rPr lang="en-US" sz="22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Ag grid still has issues which needs to be fixed first. Possibly add a keyboard </a:t>
            </a:r>
            <a:r>
              <a:rPr lang="en-US" sz="2200" err="1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cmnd</a:t>
            </a:r>
            <a:r>
              <a:rPr lang="en-US" sz="22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 to add page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F3A270CF-AAEB-8494-1FC6-59877B23E059}"/>
              </a:ext>
            </a:extLst>
          </p:cNvPr>
          <p:cNvSpPr txBox="1"/>
          <p:nvPr/>
        </p:nvSpPr>
        <p:spPr>
          <a:xfrm>
            <a:off x="2379320" y="5042977"/>
            <a:ext cx="1205838" cy="56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995" b="1">
                <a:solidFill>
                  <a:srgbClr val="E8E3D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Q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E78E5365-4033-4E9F-B77B-8FBB22226508}"/>
              </a:ext>
            </a:extLst>
          </p:cNvPr>
          <p:cNvSpPr txBox="1"/>
          <p:nvPr/>
        </p:nvSpPr>
        <p:spPr>
          <a:xfrm>
            <a:off x="9654984" y="5042977"/>
            <a:ext cx="1205838" cy="56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endParaRPr lang="en-US" sz="3995" b="1">
              <a:solidFill>
                <a:srgbClr val="E8E3D9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0C69A816-EF90-0A43-A2A5-9518F7A47721}"/>
              </a:ext>
            </a:extLst>
          </p:cNvPr>
          <p:cNvSpPr txBox="1"/>
          <p:nvPr/>
        </p:nvSpPr>
        <p:spPr>
          <a:xfrm>
            <a:off x="1099066" y="9267825"/>
            <a:ext cx="5739965" cy="18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"/>
              </a:lnSpc>
            </a:pPr>
            <a:r>
              <a:rPr lang="en-US" sz="1330" b="1" spc="532">
                <a:solidFill>
                  <a:srgbClr val="77777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A1DD7A10-32E3-8246-5DB5-5063DB756DC4}"/>
              </a:ext>
            </a:extLst>
          </p:cNvPr>
          <p:cNvSpPr txBox="1"/>
          <p:nvPr/>
        </p:nvSpPr>
        <p:spPr>
          <a:xfrm>
            <a:off x="11320252" y="4486473"/>
            <a:ext cx="4805163" cy="1682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  <a:spcBef>
                <a:spcPct val="0"/>
              </a:spcBef>
            </a:pPr>
            <a:r>
              <a:rPr lang="en-US" sz="280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Ability to “link” Other Improvements together if it’s part of one structure – </a:t>
            </a:r>
            <a:r>
              <a:rPr lang="en-US" sz="2800">
                <a:solidFill>
                  <a:srgbClr val="663300"/>
                </a:solidFill>
                <a:latin typeface="Belleza"/>
                <a:ea typeface="Belleza"/>
                <a:cs typeface="Belleza"/>
                <a:sym typeface="Belleza"/>
              </a:rPr>
              <a:t>adding to PRC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4" name="Slide Zoom 43">
                <a:extLst>
                  <a:ext uri="{FF2B5EF4-FFF2-40B4-BE49-F238E27FC236}">
                    <a16:creationId xmlns:a16="http://schemas.microsoft.com/office/drawing/2014/main" id="{B3B03915-523D-383A-4939-D202E64322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073318"/>
                  </p:ext>
                </p:extLst>
              </p:nvPr>
            </p:nvGraphicFramePr>
            <p:xfrm>
              <a:off x="2065713" y="2720717"/>
              <a:ext cx="1697495" cy="954841"/>
            </p:xfrm>
            <a:graphic>
              <a:graphicData uri="http://schemas.microsoft.com/office/powerpoint/2016/slidezoom">
                <pslz:sldZm>
                  <pslz:sldZmObj sldId="312" cId="1508500651">
                    <pslz:zmPr id="{322738AC-2133-497F-9B1A-A7FCC4795F0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97495" cy="95484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4" name="Slide Zoom 4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3B03915-523D-383A-4939-D202E64322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5713" y="2720717"/>
                <a:ext cx="1697495" cy="95484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7744CECD-B998-6659-A51D-14156DB8C2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5283167"/>
                  </p:ext>
                </p:extLst>
              </p:nvPr>
            </p:nvGraphicFramePr>
            <p:xfrm>
              <a:off x="9312848" y="4828677"/>
              <a:ext cx="1759795" cy="989885"/>
            </p:xfrm>
            <a:graphic>
              <a:graphicData uri="http://schemas.microsoft.com/office/powerpoint/2016/slidezoom">
                <pslz:sldZm>
                  <pslz:sldZmObj sldId="269" cId="0">
                    <pslz:zmPr id="{EB19FB64-51E0-4007-821C-3DD2165CED9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59795" cy="9898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5" name="Slide Zoom 4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744CECD-B998-6659-A51D-14156DB8C2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2848" y="4828677"/>
                <a:ext cx="1759795" cy="9898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81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Custom</PresentationFormat>
  <Paragraphs>165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Belleza</vt:lpstr>
      <vt:lpstr>Brittany</vt:lpstr>
      <vt:lpstr>Montserrat</vt:lpstr>
      <vt:lpstr>Montserrat Bold</vt:lpstr>
      <vt:lpstr>Montserrat Medium</vt:lpstr>
      <vt:lpstr>Montserrat Semi-Bold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 Committee Report</dc:title>
  <cp:lastModifiedBy>Robbins, Janae</cp:lastModifiedBy>
  <cp:revision>1</cp:revision>
  <dcterms:created xsi:type="dcterms:W3CDTF">2006-08-16T00:00:00Z</dcterms:created>
  <dcterms:modified xsi:type="dcterms:W3CDTF">2024-11-07T17:15:45Z</dcterms:modified>
  <dc:identifier>DAGUq8VtWxY</dc:identifier>
</cp:coreProperties>
</file>